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3" r:id="rId5"/>
    <p:sldId id="268" r:id="rId6"/>
    <p:sldId id="266" r:id="rId7"/>
    <p:sldId id="265" r:id="rId8"/>
    <p:sldId id="261" r:id="rId9"/>
    <p:sldId id="264" r:id="rId10"/>
    <p:sldId id="269" r:id="rId11"/>
    <p:sldId id="271" r:id="rId12"/>
    <p:sldId id="262" r:id="rId13"/>
    <p:sldId id="272" r:id="rId14"/>
    <p:sldId id="270" r:id="rId15"/>
    <p:sldId id="267" r:id="rId16"/>
    <p:sldId id="273" r:id="rId17"/>
  </p:sldIdLst>
  <p:sldSz cx="12192000" cy="6858000"/>
  <p:notesSz cx="9926638" cy="6797675"/>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D9354-1FD0-4CA6-B861-A577A6BD725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nl-NL"/>
        </a:p>
      </dgm:t>
    </dgm:pt>
    <dgm:pt modelId="{8AE6DE97-0203-4754-BEC8-D39E9959D973}">
      <dgm:prSet/>
      <dgm:spPr/>
      <dgm:t>
        <a:bodyPr/>
        <a:lstStyle/>
        <a:p>
          <a:r>
            <a:rPr lang="nl-NL"/>
            <a:t>Uit de begrippenlijst: </a:t>
          </a:r>
        </a:p>
      </dgm:t>
    </dgm:pt>
    <dgm:pt modelId="{25288871-0FC0-450F-8F62-A36D349BABE7}" type="parTrans" cxnId="{6D0D5BC6-4C3A-44C1-BC11-F08C6EC7C211}">
      <dgm:prSet/>
      <dgm:spPr/>
      <dgm:t>
        <a:bodyPr/>
        <a:lstStyle/>
        <a:p>
          <a:endParaRPr lang="nl-NL"/>
        </a:p>
      </dgm:t>
    </dgm:pt>
    <dgm:pt modelId="{E2A41194-F23E-400E-B942-A10848CA476B}" type="sibTrans" cxnId="{6D0D5BC6-4C3A-44C1-BC11-F08C6EC7C211}">
      <dgm:prSet/>
      <dgm:spPr/>
      <dgm:t>
        <a:bodyPr/>
        <a:lstStyle/>
        <a:p>
          <a:endParaRPr lang="nl-NL"/>
        </a:p>
      </dgm:t>
    </dgm:pt>
    <dgm:pt modelId="{F3F9BC0B-B61C-4766-8080-25147FBAD877}">
      <dgm:prSet/>
      <dgm:spPr/>
      <dgm:t>
        <a:bodyPr/>
        <a:lstStyle/>
        <a:p>
          <a:r>
            <a:rPr lang="nl-NL" dirty="0"/>
            <a:t>Bewonersparticipatie</a:t>
          </a:r>
        </a:p>
      </dgm:t>
    </dgm:pt>
    <dgm:pt modelId="{296CE678-D6F7-4942-A5BD-657AA55803D3}" type="parTrans" cxnId="{7CB5BF47-8856-4AFF-9F7F-69A0584DBD15}">
      <dgm:prSet/>
      <dgm:spPr/>
      <dgm:t>
        <a:bodyPr/>
        <a:lstStyle/>
        <a:p>
          <a:endParaRPr lang="nl-NL"/>
        </a:p>
      </dgm:t>
    </dgm:pt>
    <dgm:pt modelId="{4B5291FF-AB39-4F5F-AE7A-586FA70F6B03}" type="sibTrans" cxnId="{7CB5BF47-8856-4AFF-9F7F-69A0584DBD15}">
      <dgm:prSet/>
      <dgm:spPr/>
      <dgm:t>
        <a:bodyPr/>
        <a:lstStyle/>
        <a:p>
          <a:endParaRPr lang="nl-NL"/>
        </a:p>
      </dgm:t>
    </dgm:pt>
    <dgm:pt modelId="{E9D5641F-090B-40FD-A617-42252A6F1790}">
      <dgm:prSet/>
      <dgm:spPr/>
      <dgm:t>
        <a:bodyPr/>
        <a:lstStyle/>
        <a:p>
          <a:r>
            <a:rPr lang="nl-NL"/>
            <a:t>Groen in stedelijke omgeving</a:t>
          </a:r>
        </a:p>
      </dgm:t>
    </dgm:pt>
    <dgm:pt modelId="{8DB22F37-01DF-4F89-B0F7-08A9D69DC515}" type="parTrans" cxnId="{39A17383-0254-4C58-AC9E-8D1CF34260FA}">
      <dgm:prSet/>
      <dgm:spPr/>
      <dgm:t>
        <a:bodyPr/>
        <a:lstStyle/>
        <a:p>
          <a:endParaRPr lang="nl-NL"/>
        </a:p>
      </dgm:t>
    </dgm:pt>
    <dgm:pt modelId="{24CAE600-A97C-41DF-98A1-6FD5E0260EEF}" type="sibTrans" cxnId="{39A17383-0254-4C58-AC9E-8D1CF34260FA}">
      <dgm:prSet/>
      <dgm:spPr/>
      <dgm:t>
        <a:bodyPr/>
        <a:lstStyle/>
        <a:p>
          <a:endParaRPr lang="nl-NL"/>
        </a:p>
      </dgm:t>
    </dgm:pt>
    <dgm:pt modelId="{AD286894-F0CF-4AE5-9CFB-449B3F5F4414}">
      <dgm:prSet/>
      <dgm:spPr/>
      <dgm:t>
        <a:bodyPr/>
        <a:lstStyle/>
        <a:p>
          <a:r>
            <a:rPr lang="nl-NL"/>
            <a:t>Burgerinitiatieven</a:t>
          </a:r>
        </a:p>
      </dgm:t>
    </dgm:pt>
    <dgm:pt modelId="{908C962D-82C9-4A95-844B-0EC77B4C38E3}" type="parTrans" cxnId="{2FFB0E37-1998-4920-9250-21F6BE9F8DE8}">
      <dgm:prSet/>
      <dgm:spPr/>
      <dgm:t>
        <a:bodyPr/>
        <a:lstStyle/>
        <a:p>
          <a:endParaRPr lang="nl-NL"/>
        </a:p>
      </dgm:t>
    </dgm:pt>
    <dgm:pt modelId="{154167DE-E56E-45C0-95F8-A8457E9BCEC2}" type="sibTrans" cxnId="{2FFB0E37-1998-4920-9250-21F6BE9F8DE8}">
      <dgm:prSet/>
      <dgm:spPr/>
      <dgm:t>
        <a:bodyPr/>
        <a:lstStyle/>
        <a:p>
          <a:endParaRPr lang="nl-NL"/>
        </a:p>
      </dgm:t>
    </dgm:pt>
    <dgm:pt modelId="{ECD975E6-5042-4BD5-A813-647723577A6B}">
      <dgm:prSet/>
      <dgm:spPr/>
      <dgm:t>
        <a:bodyPr/>
        <a:lstStyle/>
        <a:p>
          <a:r>
            <a:rPr lang="nl-NL"/>
            <a:t>Stadstuinen</a:t>
          </a:r>
        </a:p>
      </dgm:t>
    </dgm:pt>
    <dgm:pt modelId="{554D2EB0-B7BA-4AF4-962D-D40511CE5ADB}" type="parTrans" cxnId="{326453C1-5A60-4FC2-8CAE-929FA22F709B}">
      <dgm:prSet/>
      <dgm:spPr/>
      <dgm:t>
        <a:bodyPr/>
        <a:lstStyle/>
        <a:p>
          <a:endParaRPr lang="nl-NL"/>
        </a:p>
      </dgm:t>
    </dgm:pt>
    <dgm:pt modelId="{47B52F91-8A3F-4051-AA38-8906C7A6F938}" type="sibTrans" cxnId="{326453C1-5A60-4FC2-8CAE-929FA22F709B}">
      <dgm:prSet/>
      <dgm:spPr/>
      <dgm:t>
        <a:bodyPr/>
        <a:lstStyle/>
        <a:p>
          <a:endParaRPr lang="nl-NL"/>
        </a:p>
      </dgm:t>
    </dgm:pt>
    <dgm:pt modelId="{C30B4928-E36F-4411-BFBE-D47870C12209}" type="pres">
      <dgm:prSet presAssocID="{0EDD9354-1FD0-4CA6-B861-A577A6BD7252}" presName="compositeShape" presStyleCnt="0">
        <dgm:presLayoutVars>
          <dgm:chMax val="7"/>
          <dgm:dir/>
          <dgm:resizeHandles val="exact"/>
        </dgm:presLayoutVars>
      </dgm:prSet>
      <dgm:spPr/>
    </dgm:pt>
    <dgm:pt modelId="{DD3F458D-2FFC-4661-9E49-32FF53CAD489}" type="pres">
      <dgm:prSet presAssocID="{8AE6DE97-0203-4754-BEC8-D39E9959D973}" presName="circ1TxSh" presStyleLbl="vennNode1" presStyleIdx="0" presStyleCnt="1" custScaleX="121043"/>
      <dgm:spPr/>
    </dgm:pt>
  </dgm:ptLst>
  <dgm:cxnLst>
    <dgm:cxn modelId="{C5BFE40B-C96B-4E13-865E-47672D6F6722}" type="presOf" srcId="{ECD975E6-5042-4BD5-A813-647723577A6B}" destId="{DD3F458D-2FFC-4661-9E49-32FF53CAD489}" srcOrd="0" destOrd="4" presId="urn:microsoft.com/office/officeart/2005/8/layout/venn1"/>
    <dgm:cxn modelId="{2F6E9511-EEED-45F3-AC1F-BF4868EA4FC2}" type="presOf" srcId="{E9D5641F-090B-40FD-A617-42252A6F1790}" destId="{DD3F458D-2FFC-4661-9E49-32FF53CAD489}" srcOrd="0" destOrd="2" presId="urn:microsoft.com/office/officeart/2005/8/layout/venn1"/>
    <dgm:cxn modelId="{7E91C018-4651-46B8-B779-1B9532D53B2D}" type="presOf" srcId="{AD286894-F0CF-4AE5-9CFB-449B3F5F4414}" destId="{DD3F458D-2FFC-4661-9E49-32FF53CAD489}" srcOrd="0" destOrd="3" presId="urn:microsoft.com/office/officeart/2005/8/layout/venn1"/>
    <dgm:cxn modelId="{2FFB0E37-1998-4920-9250-21F6BE9F8DE8}" srcId="{8AE6DE97-0203-4754-BEC8-D39E9959D973}" destId="{AD286894-F0CF-4AE5-9CFB-449B3F5F4414}" srcOrd="2" destOrd="0" parTransId="{908C962D-82C9-4A95-844B-0EC77B4C38E3}" sibTransId="{154167DE-E56E-45C0-95F8-A8457E9BCEC2}"/>
    <dgm:cxn modelId="{7CB5BF47-8856-4AFF-9F7F-69A0584DBD15}" srcId="{8AE6DE97-0203-4754-BEC8-D39E9959D973}" destId="{F3F9BC0B-B61C-4766-8080-25147FBAD877}" srcOrd="0" destOrd="0" parTransId="{296CE678-D6F7-4942-A5BD-657AA55803D3}" sibTransId="{4B5291FF-AB39-4F5F-AE7A-586FA70F6B03}"/>
    <dgm:cxn modelId="{6451B451-1A74-44D2-B6F3-9ED5C794600E}" type="presOf" srcId="{8AE6DE97-0203-4754-BEC8-D39E9959D973}" destId="{DD3F458D-2FFC-4661-9E49-32FF53CAD489}" srcOrd="0" destOrd="0" presId="urn:microsoft.com/office/officeart/2005/8/layout/venn1"/>
    <dgm:cxn modelId="{3B785E54-7D0D-4128-9D42-2922ED738AE6}" type="presOf" srcId="{F3F9BC0B-B61C-4766-8080-25147FBAD877}" destId="{DD3F458D-2FFC-4661-9E49-32FF53CAD489}" srcOrd="0" destOrd="1" presId="urn:microsoft.com/office/officeart/2005/8/layout/venn1"/>
    <dgm:cxn modelId="{39A17383-0254-4C58-AC9E-8D1CF34260FA}" srcId="{8AE6DE97-0203-4754-BEC8-D39E9959D973}" destId="{E9D5641F-090B-40FD-A617-42252A6F1790}" srcOrd="1" destOrd="0" parTransId="{8DB22F37-01DF-4F89-B0F7-08A9D69DC515}" sibTransId="{24CAE600-A97C-41DF-98A1-6FD5E0260EEF}"/>
    <dgm:cxn modelId="{326453C1-5A60-4FC2-8CAE-929FA22F709B}" srcId="{8AE6DE97-0203-4754-BEC8-D39E9959D973}" destId="{ECD975E6-5042-4BD5-A813-647723577A6B}" srcOrd="3" destOrd="0" parTransId="{554D2EB0-B7BA-4AF4-962D-D40511CE5ADB}" sibTransId="{47B52F91-8A3F-4051-AA38-8906C7A6F938}"/>
    <dgm:cxn modelId="{6D0D5BC6-4C3A-44C1-BC11-F08C6EC7C211}" srcId="{0EDD9354-1FD0-4CA6-B861-A577A6BD7252}" destId="{8AE6DE97-0203-4754-BEC8-D39E9959D973}" srcOrd="0" destOrd="0" parTransId="{25288871-0FC0-450F-8F62-A36D349BABE7}" sibTransId="{E2A41194-F23E-400E-B942-A10848CA476B}"/>
    <dgm:cxn modelId="{589D57E3-A482-410E-A38A-9F762509248A}" type="presOf" srcId="{0EDD9354-1FD0-4CA6-B861-A577A6BD7252}" destId="{C30B4928-E36F-4411-BFBE-D47870C12209}" srcOrd="0" destOrd="0" presId="urn:microsoft.com/office/officeart/2005/8/layout/venn1"/>
    <dgm:cxn modelId="{583D16CD-93E9-4DCB-A6CD-C58CEB1675C8}" type="presParOf" srcId="{C30B4928-E36F-4411-BFBE-D47870C12209}" destId="{DD3F458D-2FFC-4661-9E49-32FF53CAD489}"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323F0-671F-439A-9CA6-F993ABFBA4BD}" type="doc">
      <dgm:prSet loTypeId="urn:microsoft.com/office/officeart/2005/8/layout/vList2" loCatId="list" qsTypeId="urn:microsoft.com/office/officeart/2005/8/quickstyle/3d5" qsCatId="3D" csTypeId="urn:microsoft.com/office/officeart/2005/8/colors/accent1_2" csCatId="accent1" phldr="1"/>
      <dgm:spPr/>
      <dgm:t>
        <a:bodyPr/>
        <a:lstStyle/>
        <a:p>
          <a:endParaRPr lang="nl-NL"/>
        </a:p>
      </dgm:t>
    </dgm:pt>
    <dgm:pt modelId="{3915B60A-002D-4C33-8C4B-518E03150E33}">
      <dgm:prSet phldrT="[Tekst]"/>
      <dgm:spPr/>
      <dgm:t>
        <a:bodyPr/>
        <a:lstStyle/>
        <a:p>
          <a:r>
            <a:rPr lang="nl-NL" dirty="0"/>
            <a:t>Participatie bij onderzoek?</a:t>
          </a:r>
        </a:p>
      </dgm:t>
    </dgm:pt>
    <dgm:pt modelId="{F559FE8F-FB1F-40D8-96FF-C3149683FC30}" type="parTrans" cxnId="{BEAFA563-C7D6-4549-B571-9D489B7B8E5C}">
      <dgm:prSet/>
      <dgm:spPr/>
      <dgm:t>
        <a:bodyPr/>
        <a:lstStyle/>
        <a:p>
          <a:endParaRPr lang="nl-NL"/>
        </a:p>
      </dgm:t>
    </dgm:pt>
    <dgm:pt modelId="{35CAE66F-04C8-4421-9D29-A6D5AA632B3C}" type="sibTrans" cxnId="{BEAFA563-C7D6-4549-B571-9D489B7B8E5C}">
      <dgm:prSet/>
      <dgm:spPr/>
      <dgm:t>
        <a:bodyPr/>
        <a:lstStyle/>
        <a:p>
          <a:endParaRPr lang="nl-NL"/>
        </a:p>
      </dgm:t>
    </dgm:pt>
    <dgm:pt modelId="{36D484D9-E864-44F3-A30C-C82D9D1B64AB}">
      <dgm:prSet phldrT="[Tekst]"/>
      <dgm:spPr/>
      <dgm:t>
        <a:bodyPr/>
        <a:lstStyle/>
        <a:p>
          <a:r>
            <a:rPr lang="nl-NL" dirty="0"/>
            <a:t>Participatie bij plan maken?</a:t>
          </a:r>
        </a:p>
      </dgm:t>
    </dgm:pt>
    <dgm:pt modelId="{9C95C613-DC3E-4352-AD37-63BB4457991E}" type="parTrans" cxnId="{7875EBF7-EC09-45F7-9F98-DC02ECBA7126}">
      <dgm:prSet/>
      <dgm:spPr/>
      <dgm:t>
        <a:bodyPr/>
        <a:lstStyle/>
        <a:p>
          <a:endParaRPr lang="nl-NL"/>
        </a:p>
      </dgm:t>
    </dgm:pt>
    <dgm:pt modelId="{9610694F-EB17-4254-ADC0-0E2B91335AD9}" type="sibTrans" cxnId="{7875EBF7-EC09-45F7-9F98-DC02ECBA7126}">
      <dgm:prSet/>
      <dgm:spPr/>
      <dgm:t>
        <a:bodyPr/>
        <a:lstStyle/>
        <a:p>
          <a:endParaRPr lang="nl-NL"/>
        </a:p>
      </dgm:t>
    </dgm:pt>
    <dgm:pt modelId="{97414B98-32CC-4750-BCEE-277C85D19099}">
      <dgm:prSet/>
      <dgm:spPr/>
      <dgm:t>
        <a:bodyPr/>
        <a:lstStyle/>
        <a:p>
          <a:r>
            <a:rPr lang="nl-NL" dirty="0"/>
            <a:t>Participatie bij beslissing? </a:t>
          </a:r>
        </a:p>
      </dgm:t>
    </dgm:pt>
    <dgm:pt modelId="{4CFC2944-43E9-44CC-AF7B-985484B4E3DF}" type="parTrans" cxnId="{8F36D575-FAF4-4AFD-B8D4-79593D5AE9CB}">
      <dgm:prSet/>
      <dgm:spPr/>
      <dgm:t>
        <a:bodyPr/>
        <a:lstStyle/>
        <a:p>
          <a:endParaRPr lang="nl-NL"/>
        </a:p>
      </dgm:t>
    </dgm:pt>
    <dgm:pt modelId="{D2656738-A99F-4003-8176-DACB7A992572}" type="sibTrans" cxnId="{8F36D575-FAF4-4AFD-B8D4-79593D5AE9CB}">
      <dgm:prSet/>
      <dgm:spPr/>
      <dgm:t>
        <a:bodyPr/>
        <a:lstStyle/>
        <a:p>
          <a:endParaRPr lang="nl-NL"/>
        </a:p>
      </dgm:t>
    </dgm:pt>
    <dgm:pt modelId="{C16F421E-3119-4FD9-AEB1-CAF5F86C1FF6}">
      <dgm:prSet/>
      <dgm:spPr/>
      <dgm:t>
        <a:bodyPr/>
        <a:lstStyle/>
        <a:p>
          <a:r>
            <a:rPr lang="nl-NL" dirty="0"/>
            <a:t>Participatie bij  uitvoering? </a:t>
          </a:r>
        </a:p>
      </dgm:t>
    </dgm:pt>
    <dgm:pt modelId="{430D4BB5-174C-4F17-A924-A92DCC1A0FA5}" type="parTrans" cxnId="{FEF19DC5-D637-4DE8-8FBD-0065EFF8C158}">
      <dgm:prSet/>
      <dgm:spPr/>
      <dgm:t>
        <a:bodyPr/>
        <a:lstStyle/>
        <a:p>
          <a:endParaRPr lang="nl-NL"/>
        </a:p>
      </dgm:t>
    </dgm:pt>
    <dgm:pt modelId="{529D1B02-70C3-40B6-86AB-885327C957EA}" type="sibTrans" cxnId="{FEF19DC5-D637-4DE8-8FBD-0065EFF8C158}">
      <dgm:prSet/>
      <dgm:spPr/>
      <dgm:t>
        <a:bodyPr/>
        <a:lstStyle/>
        <a:p>
          <a:endParaRPr lang="nl-NL"/>
        </a:p>
      </dgm:t>
    </dgm:pt>
    <dgm:pt modelId="{86785BFF-CD42-4AD1-8A49-09088B84D17B}" type="pres">
      <dgm:prSet presAssocID="{79E323F0-671F-439A-9CA6-F993ABFBA4BD}" presName="linear" presStyleCnt="0">
        <dgm:presLayoutVars>
          <dgm:animLvl val="lvl"/>
          <dgm:resizeHandles val="exact"/>
        </dgm:presLayoutVars>
      </dgm:prSet>
      <dgm:spPr/>
    </dgm:pt>
    <dgm:pt modelId="{72D5C323-F063-4FCA-A444-57C9FD4285CC}" type="pres">
      <dgm:prSet presAssocID="{3915B60A-002D-4C33-8C4B-518E03150E33}" presName="parentText" presStyleLbl="node1" presStyleIdx="0" presStyleCnt="4" custLinFactNeighborX="263" custLinFactNeighborY="17694">
        <dgm:presLayoutVars>
          <dgm:chMax val="0"/>
          <dgm:bulletEnabled val="1"/>
        </dgm:presLayoutVars>
      </dgm:prSet>
      <dgm:spPr/>
    </dgm:pt>
    <dgm:pt modelId="{F5F1CD52-F0B5-4D07-AD84-849B89FC609E}" type="pres">
      <dgm:prSet presAssocID="{35CAE66F-04C8-4421-9D29-A6D5AA632B3C}" presName="spacer" presStyleCnt="0"/>
      <dgm:spPr/>
    </dgm:pt>
    <dgm:pt modelId="{BE5FA30C-B8FF-47FB-A5C2-8DBC2E261C8B}" type="pres">
      <dgm:prSet presAssocID="{36D484D9-E864-44F3-A30C-C82D9D1B64AB}" presName="parentText" presStyleLbl="node1" presStyleIdx="1" presStyleCnt="4" custLinFactY="-15127" custLinFactNeighborX="11294" custLinFactNeighborY="-100000">
        <dgm:presLayoutVars>
          <dgm:chMax val="0"/>
          <dgm:bulletEnabled val="1"/>
        </dgm:presLayoutVars>
      </dgm:prSet>
      <dgm:spPr/>
    </dgm:pt>
    <dgm:pt modelId="{3843852D-A82D-4878-9075-01DC470A22F1}" type="pres">
      <dgm:prSet presAssocID="{9610694F-EB17-4254-ADC0-0E2B91335AD9}" presName="spacer" presStyleCnt="0"/>
      <dgm:spPr/>
    </dgm:pt>
    <dgm:pt modelId="{684F38A7-4F44-4F47-A99A-ACC5F9F7F191}" type="pres">
      <dgm:prSet presAssocID="{97414B98-32CC-4750-BCEE-277C85D19099}" presName="parentText" presStyleLbl="node1" presStyleIdx="2" presStyleCnt="4">
        <dgm:presLayoutVars>
          <dgm:chMax val="0"/>
          <dgm:bulletEnabled val="1"/>
        </dgm:presLayoutVars>
      </dgm:prSet>
      <dgm:spPr/>
    </dgm:pt>
    <dgm:pt modelId="{51AF74EC-552B-4369-97AA-22BC6EC9DF38}" type="pres">
      <dgm:prSet presAssocID="{D2656738-A99F-4003-8176-DACB7A992572}" presName="spacer" presStyleCnt="0"/>
      <dgm:spPr/>
    </dgm:pt>
    <dgm:pt modelId="{97E5982A-7D2F-458E-89AD-3E3124784432}" type="pres">
      <dgm:prSet presAssocID="{C16F421E-3119-4FD9-AEB1-CAF5F86C1FF6}" presName="parentText" presStyleLbl="node1" presStyleIdx="3" presStyleCnt="4">
        <dgm:presLayoutVars>
          <dgm:chMax val="0"/>
          <dgm:bulletEnabled val="1"/>
        </dgm:presLayoutVars>
      </dgm:prSet>
      <dgm:spPr/>
    </dgm:pt>
  </dgm:ptLst>
  <dgm:cxnLst>
    <dgm:cxn modelId="{44D14422-373B-4774-A470-7EE2C4676DAE}" type="presOf" srcId="{79E323F0-671F-439A-9CA6-F993ABFBA4BD}" destId="{86785BFF-CD42-4AD1-8A49-09088B84D17B}" srcOrd="0" destOrd="0" presId="urn:microsoft.com/office/officeart/2005/8/layout/vList2"/>
    <dgm:cxn modelId="{BEAFA563-C7D6-4549-B571-9D489B7B8E5C}" srcId="{79E323F0-671F-439A-9CA6-F993ABFBA4BD}" destId="{3915B60A-002D-4C33-8C4B-518E03150E33}" srcOrd="0" destOrd="0" parTransId="{F559FE8F-FB1F-40D8-96FF-C3149683FC30}" sibTransId="{35CAE66F-04C8-4421-9D29-A6D5AA632B3C}"/>
    <dgm:cxn modelId="{8F36D575-FAF4-4AFD-B8D4-79593D5AE9CB}" srcId="{79E323F0-671F-439A-9CA6-F993ABFBA4BD}" destId="{97414B98-32CC-4750-BCEE-277C85D19099}" srcOrd="2" destOrd="0" parTransId="{4CFC2944-43E9-44CC-AF7B-985484B4E3DF}" sibTransId="{D2656738-A99F-4003-8176-DACB7A992572}"/>
    <dgm:cxn modelId="{C154219B-F8DC-4C80-965B-60908CA5A2DC}" type="presOf" srcId="{36D484D9-E864-44F3-A30C-C82D9D1B64AB}" destId="{BE5FA30C-B8FF-47FB-A5C2-8DBC2E261C8B}" srcOrd="0" destOrd="0" presId="urn:microsoft.com/office/officeart/2005/8/layout/vList2"/>
    <dgm:cxn modelId="{FEF19DC5-D637-4DE8-8FBD-0065EFF8C158}" srcId="{79E323F0-671F-439A-9CA6-F993ABFBA4BD}" destId="{C16F421E-3119-4FD9-AEB1-CAF5F86C1FF6}" srcOrd="3" destOrd="0" parTransId="{430D4BB5-174C-4F17-A924-A92DCC1A0FA5}" sibTransId="{529D1B02-70C3-40B6-86AB-885327C957EA}"/>
    <dgm:cxn modelId="{45280CCE-0657-4600-BCA8-DFF731CF2769}" type="presOf" srcId="{97414B98-32CC-4750-BCEE-277C85D19099}" destId="{684F38A7-4F44-4F47-A99A-ACC5F9F7F191}" srcOrd="0" destOrd="0" presId="urn:microsoft.com/office/officeart/2005/8/layout/vList2"/>
    <dgm:cxn modelId="{6DB598E6-D380-4393-B2F1-393E1E8B73C9}" type="presOf" srcId="{C16F421E-3119-4FD9-AEB1-CAF5F86C1FF6}" destId="{97E5982A-7D2F-458E-89AD-3E3124784432}" srcOrd="0" destOrd="0" presId="urn:microsoft.com/office/officeart/2005/8/layout/vList2"/>
    <dgm:cxn modelId="{2C34A5EE-2878-4EBA-8184-25A6C2BD4E6B}" type="presOf" srcId="{3915B60A-002D-4C33-8C4B-518E03150E33}" destId="{72D5C323-F063-4FCA-A444-57C9FD4285CC}" srcOrd="0" destOrd="0" presId="urn:microsoft.com/office/officeart/2005/8/layout/vList2"/>
    <dgm:cxn modelId="{7875EBF7-EC09-45F7-9F98-DC02ECBA7126}" srcId="{79E323F0-671F-439A-9CA6-F993ABFBA4BD}" destId="{36D484D9-E864-44F3-A30C-C82D9D1B64AB}" srcOrd="1" destOrd="0" parTransId="{9C95C613-DC3E-4352-AD37-63BB4457991E}" sibTransId="{9610694F-EB17-4254-ADC0-0E2B91335AD9}"/>
    <dgm:cxn modelId="{F9FE14C3-4D43-44FC-A088-A0E98E2BA289}" type="presParOf" srcId="{86785BFF-CD42-4AD1-8A49-09088B84D17B}" destId="{72D5C323-F063-4FCA-A444-57C9FD4285CC}" srcOrd="0" destOrd="0" presId="urn:microsoft.com/office/officeart/2005/8/layout/vList2"/>
    <dgm:cxn modelId="{51063DC2-E9A1-4C43-B42C-812A56F71353}" type="presParOf" srcId="{86785BFF-CD42-4AD1-8A49-09088B84D17B}" destId="{F5F1CD52-F0B5-4D07-AD84-849B89FC609E}" srcOrd="1" destOrd="0" presId="urn:microsoft.com/office/officeart/2005/8/layout/vList2"/>
    <dgm:cxn modelId="{70CE368A-1286-4779-A24C-140C90ADD9DA}" type="presParOf" srcId="{86785BFF-CD42-4AD1-8A49-09088B84D17B}" destId="{BE5FA30C-B8FF-47FB-A5C2-8DBC2E261C8B}" srcOrd="2" destOrd="0" presId="urn:microsoft.com/office/officeart/2005/8/layout/vList2"/>
    <dgm:cxn modelId="{D1821154-381B-42FD-901A-8F51385DFBE6}" type="presParOf" srcId="{86785BFF-CD42-4AD1-8A49-09088B84D17B}" destId="{3843852D-A82D-4878-9075-01DC470A22F1}" srcOrd="3" destOrd="0" presId="urn:microsoft.com/office/officeart/2005/8/layout/vList2"/>
    <dgm:cxn modelId="{B3A4E13E-F8D0-4EC5-8974-020B21ABB3EE}" type="presParOf" srcId="{86785BFF-CD42-4AD1-8A49-09088B84D17B}" destId="{684F38A7-4F44-4F47-A99A-ACC5F9F7F191}" srcOrd="4" destOrd="0" presId="urn:microsoft.com/office/officeart/2005/8/layout/vList2"/>
    <dgm:cxn modelId="{68FCC64B-9CFA-4F47-90D2-8CDACE6424FF}" type="presParOf" srcId="{86785BFF-CD42-4AD1-8A49-09088B84D17B}" destId="{51AF74EC-552B-4369-97AA-22BC6EC9DF38}" srcOrd="5" destOrd="0" presId="urn:microsoft.com/office/officeart/2005/8/layout/vList2"/>
    <dgm:cxn modelId="{BA88AC13-C2E4-47CC-8871-34F9C3FCD787}" type="presParOf" srcId="{86785BFF-CD42-4AD1-8A49-09088B84D17B}" destId="{97E5982A-7D2F-458E-89AD-3E31247844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585A7C-977B-4F5E-95C0-4B88D5606881}" type="doc">
      <dgm:prSet loTypeId="urn:microsoft.com/office/officeart/2005/8/layout/process1" loCatId="process" qsTypeId="urn:microsoft.com/office/officeart/2005/8/quickstyle/simple1" qsCatId="simple" csTypeId="urn:microsoft.com/office/officeart/2005/8/colors/colorful1" csCatId="colorful" phldr="1"/>
      <dgm:spPr/>
    </dgm:pt>
    <dgm:pt modelId="{B0A9D0A9-6E81-4E82-9565-BC27C7F00454}">
      <dgm:prSet phldrT="[Tekst]"/>
      <dgm:spPr/>
      <dgm:t>
        <a:bodyPr/>
        <a:lstStyle/>
        <a:p>
          <a:r>
            <a:rPr lang="nl-NL" dirty="0"/>
            <a:t>Aanleiding</a:t>
          </a:r>
        </a:p>
      </dgm:t>
    </dgm:pt>
    <dgm:pt modelId="{3E0B18C1-784E-4F7B-936F-E226688B0274}" type="parTrans" cxnId="{DE65DFCF-00BB-43F4-98E6-7DB8131769F2}">
      <dgm:prSet/>
      <dgm:spPr/>
      <dgm:t>
        <a:bodyPr/>
        <a:lstStyle/>
        <a:p>
          <a:endParaRPr lang="nl-NL"/>
        </a:p>
      </dgm:t>
    </dgm:pt>
    <dgm:pt modelId="{C771EFAE-2276-4982-AC31-76C3F47E8CBE}" type="sibTrans" cxnId="{DE65DFCF-00BB-43F4-98E6-7DB8131769F2}">
      <dgm:prSet/>
      <dgm:spPr/>
      <dgm:t>
        <a:bodyPr/>
        <a:lstStyle/>
        <a:p>
          <a:endParaRPr lang="nl-NL"/>
        </a:p>
      </dgm:t>
    </dgm:pt>
    <dgm:pt modelId="{7FAA63B0-2BC6-4158-9800-0A63225E6269}">
      <dgm:prSet phldrT="[Tekst]"/>
      <dgm:spPr/>
      <dgm:t>
        <a:bodyPr/>
        <a:lstStyle/>
        <a:p>
          <a:r>
            <a:rPr lang="nl-NL" dirty="0"/>
            <a:t>Onderzoek </a:t>
          </a:r>
        </a:p>
      </dgm:t>
    </dgm:pt>
    <dgm:pt modelId="{9C0B07AE-CEF7-43A6-80D5-C4D122FDD8FC}" type="parTrans" cxnId="{8EB2D71A-83A9-47D4-989A-480C4B0BF145}">
      <dgm:prSet/>
      <dgm:spPr/>
      <dgm:t>
        <a:bodyPr/>
        <a:lstStyle/>
        <a:p>
          <a:endParaRPr lang="nl-NL"/>
        </a:p>
      </dgm:t>
    </dgm:pt>
    <dgm:pt modelId="{45EC5CB2-6AC4-4300-AB29-E94C625CB61C}" type="sibTrans" cxnId="{8EB2D71A-83A9-47D4-989A-480C4B0BF145}">
      <dgm:prSet/>
      <dgm:spPr/>
      <dgm:t>
        <a:bodyPr/>
        <a:lstStyle/>
        <a:p>
          <a:endParaRPr lang="nl-NL"/>
        </a:p>
      </dgm:t>
    </dgm:pt>
    <dgm:pt modelId="{D8491F73-A7AF-4271-A436-09BAE03B95BC}">
      <dgm:prSet phldrT="[Tekst]"/>
      <dgm:spPr/>
      <dgm:t>
        <a:bodyPr/>
        <a:lstStyle/>
        <a:p>
          <a:r>
            <a:rPr lang="nl-NL" dirty="0"/>
            <a:t>Plan </a:t>
          </a:r>
        </a:p>
      </dgm:t>
    </dgm:pt>
    <dgm:pt modelId="{24819C17-086D-42E2-A04B-4FD1D7157C60}" type="parTrans" cxnId="{E693E8D4-6B5B-4BB6-98A0-967272C2B82D}">
      <dgm:prSet/>
      <dgm:spPr/>
      <dgm:t>
        <a:bodyPr/>
        <a:lstStyle/>
        <a:p>
          <a:endParaRPr lang="nl-NL"/>
        </a:p>
      </dgm:t>
    </dgm:pt>
    <dgm:pt modelId="{C7F954C7-33D5-4B65-B480-87BCACADD132}" type="sibTrans" cxnId="{E693E8D4-6B5B-4BB6-98A0-967272C2B82D}">
      <dgm:prSet/>
      <dgm:spPr/>
      <dgm:t>
        <a:bodyPr/>
        <a:lstStyle/>
        <a:p>
          <a:endParaRPr lang="nl-NL"/>
        </a:p>
      </dgm:t>
    </dgm:pt>
    <dgm:pt modelId="{72618E45-703D-4E2D-9CBE-AA1B80624E1A}">
      <dgm:prSet phldrT="[Tekst]"/>
      <dgm:spPr/>
      <dgm:t>
        <a:bodyPr/>
        <a:lstStyle/>
        <a:p>
          <a:r>
            <a:rPr lang="nl-NL" dirty="0"/>
            <a:t>Uitvoering </a:t>
          </a:r>
        </a:p>
      </dgm:t>
    </dgm:pt>
    <dgm:pt modelId="{86634F3C-5714-4D24-82D8-9029665FBCF9}" type="parTrans" cxnId="{1ADFF96C-0DE3-4F10-8290-880B63035B84}">
      <dgm:prSet/>
      <dgm:spPr/>
      <dgm:t>
        <a:bodyPr/>
        <a:lstStyle/>
        <a:p>
          <a:endParaRPr lang="nl-NL"/>
        </a:p>
      </dgm:t>
    </dgm:pt>
    <dgm:pt modelId="{359A3B8D-770B-4BB1-80A3-918C7DA33B96}" type="sibTrans" cxnId="{1ADFF96C-0DE3-4F10-8290-880B63035B84}">
      <dgm:prSet/>
      <dgm:spPr/>
      <dgm:t>
        <a:bodyPr/>
        <a:lstStyle/>
        <a:p>
          <a:endParaRPr lang="nl-NL"/>
        </a:p>
      </dgm:t>
    </dgm:pt>
    <dgm:pt modelId="{CDB58CAA-0627-4957-BB29-C9E8903714E0}">
      <dgm:prSet phldrT="[Tekst]"/>
      <dgm:spPr/>
      <dgm:t>
        <a:bodyPr/>
        <a:lstStyle/>
        <a:p>
          <a:r>
            <a:rPr lang="nl-NL" dirty="0"/>
            <a:t>Evaluatie </a:t>
          </a:r>
        </a:p>
      </dgm:t>
    </dgm:pt>
    <dgm:pt modelId="{71468268-6520-4BD6-A39B-38F7242CC1A0}" type="parTrans" cxnId="{0D366DB5-DF77-46F9-9A37-EFA11BD393A6}">
      <dgm:prSet/>
      <dgm:spPr/>
      <dgm:t>
        <a:bodyPr/>
        <a:lstStyle/>
        <a:p>
          <a:endParaRPr lang="nl-NL"/>
        </a:p>
      </dgm:t>
    </dgm:pt>
    <dgm:pt modelId="{BF06971A-82D2-4F67-B165-1E1DAFB14A48}" type="sibTrans" cxnId="{0D366DB5-DF77-46F9-9A37-EFA11BD393A6}">
      <dgm:prSet/>
      <dgm:spPr/>
      <dgm:t>
        <a:bodyPr/>
        <a:lstStyle/>
        <a:p>
          <a:endParaRPr lang="nl-NL"/>
        </a:p>
      </dgm:t>
    </dgm:pt>
    <dgm:pt modelId="{4BAEB5BE-56C6-472C-BAA9-128EBD31770B}" type="pres">
      <dgm:prSet presAssocID="{4A585A7C-977B-4F5E-95C0-4B88D5606881}" presName="Name0" presStyleCnt="0">
        <dgm:presLayoutVars>
          <dgm:dir/>
          <dgm:resizeHandles val="exact"/>
        </dgm:presLayoutVars>
      </dgm:prSet>
      <dgm:spPr/>
    </dgm:pt>
    <dgm:pt modelId="{0D94920D-C11D-43EB-9187-CAFEA636C7C1}" type="pres">
      <dgm:prSet presAssocID="{B0A9D0A9-6E81-4E82-9565-BC27C7F00454}" presName="node" presStyleLbl="node1" presStyleIdx="0" presStyleCnt="5">
        <dgm:presLayoutVars>
          <dgm:bulletEnabled val="1"/>
        </dgm:presLayoutVars>
      </dgm:prSet>
      <dgm:spPr/>
    </dgm:pt>
    <dgm:pt modelId="{8F053658-1B2D-4A45-AAA1-0DE1D463061F}" type="pres">
      <dgm:prSet presAssocID="{C771EFAE-2276-4982-AC31-76C3F47E8CBE}" presName="sibTrans" presStyleLbl="sibTrans2D1" presStyleIdx="0" presStyleCnt="4"/>
      <dgm:spPr/>
    </dgm:pt>
    <dgm:pt modelId="{06FDE862-6FE2-4F01-9EF0-645AD751682E}" type="pres">
      <dgm:prSet presAssocID="{C771EFAE-2276-4982-AC31-76C3F47E8CBE}" presName="connectorText" presStyleLbl="sibTrans2D1" presStyleIdx="0" presStyleCnt="4"/>
      <dgm:spPr/>
    </dgm:pt>
    <dgm:pt modelId="{FCDBFD2D-702A-4CC9-A04E-77E6E79CC63B}" type="pres">
      <dgm:prSet presAssocID="{7FAA63B0-2BC6-4158-9800-0A63225E6269}" presName="node" presStyleLbl="node1" presStyleIdx="1" presStyleCnt="5">
        <dgm:presLayoutVars>
          <dgm:bulletEnabled val="1"/>
        </dgm:presLayoutVars>
      </dgm:prSet>
      <dgm:spPr/>
    </dgm:pt>
    <dgm:pt modelId="{EE1088C4-CBFA-4F8D-A265-F0EC3F6DCA3D}" type="pres">
      <dgm:prSet presAssocID="{45EC5CB2-6AC4-4300-AB29-E94C625CB61C}" presName="sibTrans" presStyleLbl="sibTrans2D1" presStyleIdx="1" presStyleCnt="4"/>
      <dgm:spPr/>
    </dgm:pt>
    <dgm:pt modelId="{ADF7332C-CCA5-4338-94D6-083E266D725A}" type="pres">
      <dgm:prSet presAssocID="{45EC5CB2-6AC4-4300-AB29-E94C625CB61C}" presName="connectorText" presStyleLbl="sibTrans2D1" presStyleIdx="1" presStyleCnt="4"/>
      <dgm:spPr/>
    </dgm:pt>
    <dgm:pt modelId="{D3AAA3B4-7C6F-463E-94C9-2A97DEA9044D}" type="pres">
      <dgm:prSet presAssocID="{D8491F73-A7AF-4271-A436-09BAE03B95BC}" presName="node" presStyleLbl="node1" presStyleIdx="2" presStyleCnt="5">
        <dgm:presLayoutVars>
          <dgm:bulletEnabled val="1"/>
        </dgm:presLayoutVars>
      </dgm:prSet>
      <dgm:spPr/>
    </dgm:pt>
    <dgm:pt modelId="{38905F5F-B7FB-4949-B2A8-187D9E3C80D1}" type="pres">
      <dgm:prSet presAssocID="{C7F954C7-33D5-4B65-B480-87BCACADD132}" presName="sibTrans" presStyleLbl="sibTrans2D1" presStyleIdx="2" presStyleCnt="4"/>
      <dgm:spPr/>
    </dgm:pt>
    <dgm:pt modelId="{DA7B7623-86E8-4BD2-993A-B43C3E1260DE}" type="pres">
      <dgm:prSet presAssocID="{C7F954C7-33D5-4B65-B480-87BCACADD132}" presName="connectorText" presStyleLbl="sibTrans2D1" presStyleIdx="2" presStyleCnt="4"/>
      <dgm:spPr/>
    </dgm:pt>
    <dgm:pt modelId="{2CC9A9E3-CD7D-4967-994A-13C91EF85E77}" type="pres">
      <dgm:prSet presAssocID="{72618E45-703D-4E2D-9CBE-AA1B80624E1A}" presName="node" presStyleLbl="node1" presStyleIdx="3" presStyleCnt="5">
        <dgm:presLayoutVars>
          <dgm:bulletEnabled val="1"/>
        </dgm:presLayoutVars>
      </dgm:prSet>
      <dgm:spPr/>
    </dgm:pt>
    <dgm:pt modelId="{97909842-283B-4A3E-95BD-2521CA4214C1}" type="pres">
      <dgm:prSet presAssocID="{359A3B8D-770B-4BB1-80A3-918C7DA33B96}" presName="sibTrans" presStyleLbl="sibTrans2D1" presStyleIdx="3" presStyleCnt="4"/>
      <dgm:spPr/>
    </dgm:pt>
    <dgm:pt modelId="{19C4E301-7B04-4B19-A644-76D74D77F622}" type="pres">
      <dgm:prSet presAssocID="{359A3B8D-770B-4BB1-80A3-918C7DA33B96}" presName="connectorText" presStyleLbl="sibTrans2D1" presStyleIdx="3" presStyleCnt="4"/>
      <dgm:spPr/>
    </dgm:pt>
    <dgm:pt modelId="{D8657035-D71C-4E04-99D8-791517C51BB8}" type="pres">
      <dgm:prSet presAssocID="{CDB58CAA-0627-4957-BB29-C9E8903714E0}" presName="node" presStyleLbl="node1" presStyleIdx="4" presStyleCnt="5">
        <dgm:presLayoutVars>
          <dgm:bulletEnabled val="1"/>
        </dgm:presLayoutVars>
      </dgm:prSet>
      <dgm:spPr/>
    </dgm:pt>
  </dgm:ptLst>
  <dgm:cxnLst>
    <dgm:cxn modelId="{FFE6CD0C-9048-46E8-AA47-F0B13FBEBA46}" type="presOf" srcId="{4A585A7C-977B-4F5E-95C0-4B88D5606881}" destId="{4BAEB5BE-56C6-472C-BAA9-128EBD31770B}" srcOrd="0" destOrd="0" presId="urn:microsoft.com/office/officeart/2005/8/layout/process1"/>
    <dgm:cxn modelId="{1D03F713-7800-4A2F-A1D2-5DCD4200D5EA}" type="presOf" srcId="{359A3B8D-770B-4BB1-80A3-918C7DA33B96}" destId="{19C4E301-7B04-4B19-A644-76D74D77F622}" srcOrd="1" destOrd="0" presId="urn:microsoft.com/office/officeart/2005/8/layout/process1"/>
    <dgm:cxn modelId="{8F665C17-4C36-44B2-A6AF-66AD609C8F72}" type="presOf" srcId="{CDB58CAA-0627-4957-BB29-C9E8903714E0}" destId="{D8657035-D71C-4E04-99D8-791517C51BB8}" srcOrd="0" destOrd="0" presId="urn:microsoft.com/office/officeart/2005/8/layout/process1"/>
    <dgm:cxn modelId="{8EB2D71A-83A9-47D4-989A-480C4B0BF145}" srcId="{4A585A7C-977B-4F5E-95C0-4B88D5606881}" destId="{7FAA63B0-2BC6-4158-9800-0A63225E6269}" srcOrd="1" destOrd="0" parTransId="{9C0B07AE-CEF7-43A6-80D5-C4D122FDD8FC}" sibTransId="{45EC5CB2-6AC4-4300-AB29-E94C625CB61C}"/>
    <dgm:cxn modelId="{AB841C27-A8B8-43B3-AB51-AEC2F6CB523B}" type="presOf" srcId="{C771EFAE-2276-4982-AC31-76C3F47E8CBE}" destId="{8F053658-1B2D-4A45-AAA1-0DE1D463061F}" srcOrd="0" destOrd="0" presId="urn:microsoft.com/office/officeart/2005/8/layout/process1"/>
    <dgm:cxn modelId="{5BA17361-512A-4B38-A3E3-30B45168247B}" type="presOf" srcId="{B0A9D0A9-6E81-4E82-9565-BC27C7F00454}" destId="{0D94920D-C11D-43EB-9187-CAFEA636C7C1}" srcOrd="0" destOrd="0" presId="urn:microsoft.com/office/officeart/2005/8/layout/process1"/>
    <dgm:cxn modelId="{30947747-C022-4F22-AD0E-8B9863FB4393}" type="presOf" srcId="{359A3B8D-770B-4BB1-80A3-918C7DA33B96}" destId="{97909842-283B-4A3E-95BD-2521CA4214C1}" srcOrd="0" destOrd="0" presId="urn:microsoft.com/office/officeart/2005/8/layout/process1"/>
    <dgm:cxn modelId="{FC97AA67-0E23-4FDE-B717-B63E50CB426A}" type="presOf" srcId="{C771EFAE-2276-4982-AC31-76C3F47E8CBE}" destId="{06FDE862-6FE2-4F01-9EF0-645AD751682E}" srcOrd="1" destOrd="0" presId="urn:microsoft.com/office/officeart/2005/8/layout/process1"/>
    <dgm:cxn modelId="{1ADFF96C-0DE3-4F10-8290-880B63035B84}" srcId="{4A585A7C-977B-4F5E-95C0-4B88D5606881}" destId="{72618E45-703D-4E2D-9CBE-AA1B80624E1A}" srcOrd="3" destOrd="0" parTransId="{86634F3C-5714-4D24-82D8-9029665FBCF9}" sibTransId="{359A3B8D-770B-4BB1-80A3-918C7DA33B96}"/>
    <dgm:cxn modelId="{B3BFE076-A314-4169-A5AD-64EA19B66A65}" type="presOf" srcId="{D8491F73-A7AF-4271-A436-09BAE03B95BC}" destId="{D3AAA3B4-7C6F-463E-94C9-2A97DEA9044D}" srcOrd="0" destOrd="0" presId="urn:microsoft.com/office/officeart/2005/8/layout/process1"/>
    <dgm:cxn modelId="{7034C279-78FB-49BC-BB6E-D971E66CA9A2}" type="presOf" srcId="{C7F954C7-33D5-4B65-B480-87BCACADD132}" destId="{DA7B7623-86E8-4BD2-993A-B43C3E1260DE}" srcOrd="1" destOrd="0" presId="urn:microsoft.com/office/officeart/2005/8/layout/process1"/>
    <dgm:cxn modelId="{C597687D-60CE-4497-AFCD-38EE7883D358}" type="presOf" srcId="{45EC5CB2-6AC4-4300-AB29-E94C625CB61C}" destId="{ADF7332C-CCA5-4338-94D6-083E266D725A}" srcOrd="1" destOrd="0" presId="urn:microsoft.com/office/officeart/2005/8/layout/process1"/>
    <dgm:cxn modelId="{BD329493-327F-4F6B-88E7-93F508BD1D5A}" type="presOf" srcId="{7FAA63B0-2BC6-4158-9800-0A63225E6269}" destId="{FCDBFD2D-702A-4CC9-A04E-77E6E79CC63B}" srcOrd="0" destOrd="0" presId="urn:microsoft.com/office/officeart/2005/8/layout/process1"/>
    <dgm:cxn modelId="{0ACC1EA7-9900-4115-B0BC-2D020ADD584F}" type="presOf" srcId="{45EC5CB2-6AC4-4300-AB29-E94C625CB61C}" destId="{EE1088C4-CBFA-4F8D-A265-F0EC3F6DCA3D}" srcOrd="0" destOrd="0" presId="urn:microsoft.com/office/officeart/2005/8/layout/process1"/>
    <dgm:cxn modelId="{3A70CEAB-A206-43C3-9738-DFEBECE3ACFF}" type="presOf" srcId="{C7F954C7-33D5-4B65-B480-87BCACADD132}" destId="{38905F5F-B7FB-4949-B2A8-187D9E3C80D1}" srcOrd="0" destOrd="0" presId="urn:microsoft.com/office/officeart/2005/8/layout/process1"/>
    <dgm:cxn modelId="{0D366DB5-DF77-46F9-9A37-EFA11BD393A6}" srcId="{4A585A7C-977B-4F5E-95C0-4B88D5606881}" destId="{CDB58CAA-0627-4957-BB29-C9E8903714E0}" srcOrd="4" destOrd="0" parTransId="{71468268-6520-4BD6-A39B-38F7242CC1A0}" sibTransId="{BF06971A-82D2-4F67-B165-1E1DAFB14A48}"/>
    <dgm:cxn modelId="{DC9A79BA-5FD6-44CA-9D14-5D22103AEDCA}" type="presOf" srcId="{72618E45-703D-4E2D-9CBE-AA1B80624E1A}" destId="{2CC9A9E3-CD7D-4967-994A-13C91EF85E77}" srcOrd="0" destOrd="0" presId="urn:microsoft.com/office/officeart/2005/8/layout/process1"/>
    <dgm:cxn modelId="{DE65DFCF-00BB-43F4-98E6-7DB8131769F2}" srcId="{4A585A7C-977B-4F5E-95C0-4B88D5606881}" destId="{B0A9D0A9-6E81-4E82-9565-BC27C7F00454}" srcOrd="0" destOrd="0" parTransId="{3E0B18C1-784E-4F7B-936F-E226688B0274}" sibTransId="{C771EFAE-2276-4982-AC31-76C3F47E8CBE}"/>
    <dgm:cxn modelId="{E693E8D4-6B5B-4BB6-98A0-967272C2B82D}" srcId="{4A585A7C-977B-4F5E-95C0-4B88D5606881}" destId="{D8491F73-A7AF-4271-A436-09BAE03B95BC}" srcOrd="2" destOrd="0" parTransId="{24819C17-086D-42E2-A04B-4FD1D7157C60}" sibTransId="{C7F954C7-33D5-4B65-B480-87BCACADD132}"/>
    <dgm:cxn modelId="{5F2C5C40-861E-43AE-8EB5-297EC9193C9F}" type="presParOf" srcId="{4BAEB5BE-56C6-472C-BAA9-128EBD31770B}" destId="{0D94920D-C11D-43EB-9187-CAFEA636C7C1}" srcOrd="0" destOrd="0" presId="urn:microsoft.com/office/officeart/2005/8/layout/process1"/>
    <dgm:cxn modelId="{DC6B165B-EFAA-4ABB-AE9E-5D07375AA42D}" type="presParOf" srcId="{4BAEB5BE-56C6-472C-BAA9-128EBD31770B}" destId="{8F053658-1B2D-4A45-AAA1-0DE1D463061F}" srcOrd="1" destOrd="0" presId="urn:microsoft.com/office/officeart/2005/8/layout/process1"/>
    <dgm:cxn modelId="{B6B2D583-9613-4BB2-9AA0-1DF64BC426D7}" type="presParOf" srcId="{8F053658-1B2D-4A45-AAA1-0DE1D463061F}" destId="{06FDE862-6FE2-4F01-9EF0-645AD751682E}" srcOrd="0" destOrd="0" presId="urn:microsoft.com/office/officeart/2005/8/layout/process1"/>
    <dgm:cxn modelId="{AC8F8DB2-B0F2-40C1-8FC8-5B3A0CB4EED7}" type="presParOf" srcId="{4BAEB5BE-56C6-472C-BAA9-128EBD31770B}" destId="{FCDBFD2D-702A-4CC9-A04E-77E6E79CC63B}" srcOrd="2" destOrd="0" presId="urn:microsoft.com/office/officeart/2005/8/layout/process1"/>
    <dgm:cxn modelId="{2AD23066-38CA-4873-A823-786656D0BBE7}" type="presParOf" srcId="{4BAEB5BE-56C6-472C-BAA9-128EBD31770B}" destId="{EE1088C4-CBFA-4F8D-A265-F0EC3F6DCA3D}" srcOrd="3" destOrd="0" presId="urn:microsoft.com/office/officeart/2005/8/layout/process1"/>
    <dgm:cxn modelId="{31161DC9-4486-46D6-B6BC-1EADFA7B71F9}" type="presParOf" srcId="{EE1088C4-CBFA-4F8D-A265-F0EC3F6DCA3D}" destId="{ADF7332C-CCA5-4338-94D6-083E266D725A}" srcOrd="0" destOrd="0" presId="urn:microsoft.com/office/officeart/2005/8/layout/process1"/>
    <dgm:cxn modelId="{4501707A-CC38-410C-B89E-CB15F301E5DE}" type="presParOf" srcId="{4BAEB5BE-56C6-472C-BAA9-128EBD31770B}" destId="{D3AAA3B4-7C6F-463E-94C9-2A97DEA9044D}" srcOrd="4" destOrd="0" presId="urn:microsoft.com/office/officeart/2005/8/layout/process1"/>
    <dgm:cxn modelId="{FF385469-F5A5-4F3D-B3CA-5F38974D5786}" type="presParOf" srcId="{4BAEB5BE-56C6-472C-BAA9-128EBD31770B}" destId="{38905F5F-B7FB-4949-B2A8-187D9E3C80D1}" srcOrd="5" destOrd="0" presId="urn:microsoft.com/office/officeart/2005/8/layout/process1"/>
    <dgm:cxn modelId="{132E3901-14DF-48A7-8699-2B34175063DE}" type="presParOf" srcId="{38905F5F-B7FB-4949-B2A8-187D9E3C80D1}" destId="{DA7B7623-86E8-4BD2-993A-B43C3E1260DE}" srcOrd="0" destOrd="0" presId="urn:microsoft.com/office/officeart/2005/8/layout/process1"/>
    <dgm:cxn modelId="{1ABA2097-D150-4C2D-86AC-AB8A0E17CE56}" type="presParOf" srcId="{4BAEB5BE-56C6-472C-BAA9-128EBD31770B}" destId="{2CC9A9E3-CD7D-4967-994A-13C91EF85E77}" srcOrd="6" destOrd="0" presId="urn:microsoft.com/office/officeart/2005/8/layout/process1"/>
    <dgm:cxn modelId="{F757D8BE-F90C-4ACF-88D6-9131975ABA60}" type="presParOf" srcId="{4BAEB5BE-56C6-472C-BAA9-128EBD31770B}" destId="{97909842-283B-4A3E-95BD-2521CA4214C1}" srcOrd="7" destOrd="0" presId="urn:microsoft.com/office/officeart/2005/8/layout/process1"/>
    <dgm:cxn modelId="{C725A526-1E7B-4DB3-821E-E2E4A54945B1}" type="presParOf" srcId="{97909842-283B-4A3E-95BD-2521CA4214C1}" destId="{19C4E301-7B04-4B19-A644-76D74D77F622}" srcOrd="0" destOrd="0" presId="urn:microsoft.com/office/officeart/2005/8/layout/process1"/>
    <dgm:cxn modelId="{B103B2E2-992F-4950-AC47-D64362543768}" type="presParOf" srcId="{4BAEB5BE-56C6-472C-BAA9-128EBD31770B}" destId="{D8657035-D71C-4E04-99D8-791517C51BB8}"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F458D-2FFC-4661-9E49-32FF53CAD489}">
      <dsp:nvSpPr>
        <dsp:cNvPr id="0" name=""/>
        <dsp:cNvSpPr/>
      </dsp:nvSpPr>
      <dsp:spPr>
        <a:xfrm>
          <a:off x="739782" y="0"/>
          <a:ext cx="2976860" cy="24593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44550">
            <a:lnSpc>
              <a:spcPct val="90000"/>
            </a:lnSpc>
            <a:spcBef>
              <a:spcPct val="0"/>
            </a:spcBef>
            <a:spcAft>
              <a:spcPct val="35000"/>
            </a:spcAft>
            <a:buNone/>
          </a:pPr>
          <a:r>
            <a:rPr lang="nl-NL" sz="1900" kern="1200"/>
            <a:t>Uit de begrippenlijst: </a:t>
          </a:r>
        </a:p>
        <a:p>
          <a:pPr marL="114300" lvl="1" indent="-114300" algn="l" defTabSz="666750">
            <a:lnSpc>
              <a:spcPct val="90000"/>
            </a:lnSpc>
            <a:spcBef>
              <a:spcPct val="0"/>
            </a:spcBef>
            <a:spcAft>
              <a:spcPct val="15000"/>
            </a:spcAft>
            <a:buChar char="•"/>
          </a:pPr>
          <a:r>
            <a:rPr lang="nl-NL" sz="1500" kern="1200" dirty="0"/>
            <a:t>Bewonersparticipatie</a:t>
          </a:r>
        </a:p>
        <a:p>
          <a:pPr marL="114300" lvl="1" indent="-114300" algn="l" defTabSz="666750">
            <a:lnSpc>
              <a:spcPct val="90000"/>
            </a:lnSpc>
            <a:spcBef>
              <a:spcPct val="0"/>
            </a:spcBef>
            <a:spcAft>
              <a:spcPct val="15000"/>
            </a:spcAft>
            <a:buChar char="•"/>
          </a:pPr>
          <a:r>
            <a:rPr lang="nl-NL" sz="1500" kern="1200"/>
            <a:t>Groen in stedelijke omgeving</a:t>
          </a:r>
        </a:p>
        <a:p>
          <a:pPr marL="114300" lvl="1" indent="-114300" algn="l" defTabSz="666750">
            <a:lnSpc>
              <a:spcPct val="90000"/>
            </a:lnSpc>
            <a:spcBef>
              <a:spcPct val="0"/>
            </a:spcBef>
            <a:spcAft>
              <a:spcPct val="15000"/>
            </a:spcAft>
            <a:buChar char="•"/>
          </a:pPr>
          <a:r>
            <a:rPr lang="nl-NL" sz="1500" kern="1200"/>
            <a:t>Burgerinitiatieven</a:t>
          </a:r>
        </a:p>
        <a:p>
          <a:pPr marL="114300" lvl="1" indent="-114300" algn="l" defTabSz="666750">
            <a:lnSpc>
              <a:spcPct val="90000"/>
            </a:lnSpc>
            <a:spcBef>
              <a:spcPct val="0"/>
            </a:spcBef>
            <a:spcAft>
              <a:spcPct val="15000"/>
            </a:spcAft>
            <a:buChar char="•"/>
          </a:pPr>
          <a:r>
            <a:rPr lang="nl-NL" sz="1500" kern="1200"/>
            <a:t>Stadstuinen</a:t>
          </a:r>
        </a:p>
      </dsp:txBody>
      <dsp:txXfrm>
        <a:off x="1175733" y="360162"/>
        <a:ext cx="2104958" cy="1739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D5C323-F063-4FCA-A444-57C9FD4285CC}">
      <dsp:nvSpPr>
        <dsp:cNvPr id="0" name=""/>
        <dsp:cNvSpPr/>
      </dsp:nvSpPr>
      <dsp:spPr>
        <a:xfrm>
          <a:off x="0" y="406604"/>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onderzoek?</a:t>
          </a:r>
        </a:p>
      </dsp:txBody>
      <dsp:txXfrm>
        <a:off x="26930" y="433534"/>
        <a:ext cx="3572625" cy="497795"/>
      </dsp:txXfrm>
    </dsp:sp>
    <dsp:sp modelId="{BE5FA30C-B8FF-47FB-A5C2-8DBC2E261C8B}">
      <dsp:nvSpPr>
        <dsp:cNvPr id="0" name=""/>
        <dsp:cNvSpPr/>
      </dsp:nvSpPr>
      <dsp:spPr>
        <a:xfrm>
          <a:off x="0" y="863090"/>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plan maken?</a:t>
          </a:r>
        </a:p>
      </dsp:txBody>
      <dsp:txXfrm>
        <a:off x="26930" y="890020"/>
        <a:ext cx="3572625" cy="497795"/>
      </dsp:txXfrm>
    </dsp:sp>
    <dsp:sp modelId="{684F38A7-4F44-4F47-A99A-ACC5F9F7F191}">
      <dsp:nvSpPr>
        <dsp:cNvPr id="0" name=""/>
        <dsp:cNvSpPr/>
      </dsp:nvSpPr>
      <dsp:spPr>
        <a:xfrm>
          <a:off x="0" y="1630673"/>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beslissing? </a:t>
          </a:r>
        </a:p>
      </dsp:txBody>
      <dsp:txXfrm>
        <a:off x="26930" y="1657603"/>
        <a:ext cx="3572625" cy="497795"/>
      </dsp:txXfrm>
    </dsp:sp>
    <dsp:sp modelId="{97E5982A-7D2F-458E-89AD-3E3124784432}">
      <dsp:nvSpPr>
        <dsp:cNvPr id="0" name=""/>
        <dsp:cNvSpPr/>
      </dsp:nvSpPr>
      <dsp:spPr>
        <a:xfrm>
          <a:off x="0" y="2248569"/>
          <a:ext cx="3626485" cy="55165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nl-NL" sz="2300" kern="1200" dirty="0"/>
            <a:t>Participatie bij  uitvoering? </a:t>
          </a:r>
        </a:p>
      </dsp:txBody>
      <dsp:txXfrm>
        <a:off x="26930" y="2275499"/>
        <a:ext cx="3572625"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920D-C11D-43EB-9187-CAFEA636C7C1}">
      <dsp:nvSpPr>
        <dsp:cNvPr id="0" name=""/>
        <dsp:cNvSpPr/>
      </dsp:nvSpPr>
      <dsp:spPr>
        <a:xfrm>
          <a:off x="3312" y="996376"/>
          <a:ext cx="1027022" cy="61621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Aanleiding</a:t>
          </a:r>
        </a:p>
      </dsp:txBody>
      <dsp:txXfrm>
        <a:off x="21360" y="1014424"/>
        <a:ext cx="990926" cy="580117"/>
      </dsp:txXfrm>
    </dsp:sp>
    <dsp:sp modelId="{8F053658-1B2D-4A45-AAA1-0DE1D463061F}">
      <dsp:nvSpPr>
        <dsp:cNvPr id="0" name=""/>
        <dsp:cNvSpPr/>
      </dsp:nvSpPr>
      <dsp:spPr>
        <a:xfrm>
          <a:off x="1133037" y="1177132"/>
          <a:ext cx="217728" cy="2547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1133037" y="1228072"/>
        <a:ext cx="152410" cy="152821"/>
      </dsp:txXfrm>
    </dsp:sp>
    <dsp:sp modelId="{FCDBFD2D-702A-4CC9-A04E-77E6E79CC63B}">
      <dsp:nvSpPr>
        <dsp:cNvPr id="0" name=""/>
        <dsp:cNvSpPr/>
      </dsp:nvSpPr>
      <dsp:spPr>
        <a:xfrm>
          <a:off x="1441144" y="996376"/>
          <a:ext cx="1027022" cy="61621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Onderzoek </a:t>
          </a:r>
        </a:p>
      </dsp:txBody>
      <dsp:txXfrm>
        <a:off x="1459192" y="1014424"/>
        <a:ext cx="990926" cy="580117"/>
      </dsp:txXfrm>
    </dsp:sp>
    <dsp:sp modelId="{EE1088C4-CBFA-4F8D-A265-F0EC3F6DCA3D}">
      <dsp:nvSpPr>
        <dsp:cNvPr id="0" name=""/>
        <dsp:cNvSpPr/>
      </dsp:nvSpPr>
      <dsp:spPr>
        <a:xfrm>
          <a:off x="2570869" y="1177132"/>
          <a:ext cx="217728" cy="2547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2570869" y="1228072"/>
        <a:ext cx="152410" cy="152821"/>
      </dsp:txXfrm>
    </dsp:sp>
    <dsp:sp modelId="{D3AAA3B4-7C6F-463E-94C9-2A97DEA9044D}">
      <dsp:nvSpPr>
        <dsp:cNvPr id="0" name=""/>
        <dsp:cNvSpPr/>
      </dsp:nvSpPr>
      <dsp:spPr>
        <a:xfrm>
          <a:off x="2878976" y="996376"/>
          <a:ext cx="1027022" cy="61621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Plan </a:t>
          </a:r>
        </a:p>
      </dsp:txBody>
      <dsp:txXfrm>
        <a:off x="2897024" y="1014424"/>
        <a:ext cx="990926" cy="580117"/>
      </dsp:txXfrm>
    </dsp:sp>
    <dsp:sp modelId="{38905F5F-B7FB-4949-B2A8-187D9E3C80D1}">
      <dsp:nvSpPr>
        <dsp:cNvPr id="0" name=""/>
        <dsp:cNvSpPr/>
      </dsp:nvSpPr>
      <dsp:spPr>
        <a:xfrm>
          <a:off x="4008701" y="1177132"/>
          <a:ext cx="217728" cy="25470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4008701" y="1228072"/>
        <a:ext cx="152410" cy="152821"/>
      </dsp:txXfrm>
    </dsp:sp>
    <dsp:sp modelId="{2CC9A9E3-CD7D-4967-994A-13C91EF85E77}">
      <dsp:nvSpPr>
        <dsp:cNvPr id="0" name=""/>
        <dsp:cNvSpPr/>
      </dsp:nvSpPr>
      <dsp:spPr>
        <a:xfrm>
          <a:off x="4316807" y="996376"/>
          <a:ext cx="1027022" cy="61621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Uitvoering </a:t>
          </a:r>
        </a:p>
      </dsp:txBody>
      <dsp:txXfrm>
        <a:off x="4334855" y="1014424"/>
        <a:ext cx="990926" cy="580117"/>
      </dsp:txXfrm>
    </dsp:sp>
    <dsp:sp modelId="{97909842-283B-4A3E-95BD-2521CA4214C1}">
      <dsp:nvSpPr>
        <dsp:cNvPr id="0" name=""/>
        <dsp:cNvSpPr/>
      </dsp:nvSpPr>
      <dsp:spPr>
        <a:xfrm>
          <a:off x="5446532" y="1177132"/>
          <a:ext cx="217728" cy="25470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5446532" y="1228072"/>
        <a:ext cx="152410" cy="152821"/>
      </dsp:txXfrm>
    </dsp:sp>
    <dsp:sp modelId="{D8657035-D71C-4E04-99D8-791517C51BB8}">
      <dsp:nvSpPr>
        <dsp:cNvPr id="0" name=""/>
        <dsp:cNvSpPr/>
      </dsp:nvSpPr>
      <dsp:spPr>
        <a:xfrm>
          <a:off x="5754639" y="996376"/>
          <a:ext cx="1027022" cy="61621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l-NL" sz="1500" kern="1200" dirty="0"/>
            <a:t>Evaluatie </a:t>
          </a:r>
        </a:p>
      </dsp:txBody>
      <dsp:txXfrm>
        <a:off x="5772687" y="1014424"/>
        <a:ext cx="990926" cy="58011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B756C-B150-4F3B-AC4D-50850F6D246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704F763-7606-4C8A-B5C9-D73225891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4A54CDFB-1164-41DB-904E-05E785F33D9C}"/>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5" name="Tijdelijke aanduiding voor voettekst 4">
            <a:extLst>
              <a:ext uri="{FF2B5EF4-FFF2-40B4-BE49-F238E27FC236}">
                <a16:creationId xmlns:a16="http://schemas.microsoft.com/office/drawing/2014/main" id="{4564C865-DD88-46CC-9A0C-501F6E31DFE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91DDED66-DFE6-493B-B041-33776BB5451E}"/>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347094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D5363-A52A-4EFE-9C8C-540479D960A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D7D3122-BA49-4240-ABBC-0E0D6FEEB32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2438BFA-1152-4ECF-9826-488C4E6963F3}"/>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5" name="Tijdelijke aanduiding voor voettekst 4">
            <a:extLst>
              <a:ext uri="{FF2B5EF4-FFF2-40B4-BE49-F238E27FC236}">
                <a16:creationId xmlns:a16="http://schemas.microsoft.com/office/drawing/2014/main" id="{764FA5E1-EB07-4E36-8583-8C993D3DFDFD}"/>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DABDC639-B1B2-43C8-A48E-474BE61E1618}"/>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2982895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0567CB9-B999-4A4D-BA0C-F0224E3893F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5FA3343-58D9-40F4-B034-EE21CA385D2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25859B-647D-40D3-BA42-52436D0D011F}"/>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5" name="Tijdelijke aanduiding voor voettekst 4">
            <a:extLst>
              <a:ext uri="{FF2B5EF4-FFF2-40B4-BE49-F238E27FC236}">
                <a16:creationId xmlns:a16="http://schemas.microsoft.com/office/drawing/2014/main" id="{481CBD68-4703-4716-A8D4-7F7706C26467}"/>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8F8AE886-D626-4314-B533-A916FB92FFA8}"/>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743781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32993-B534-4D5B-BDC0-290C54B2F65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075980F-FF08-4890-A5DC-B4CE42AA114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F7C52B9-30FC-4752-AED0-7542A20D168F}"/>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5" name="Tijdelijke aanduiding voor voettekst 4">
            <a:extLst>
              <a:ext uri="{FF2B5EF4-FFF2-40B4-BE49-F238E27FC236}">
                <a16:creationId xmlns:a16="http://schemas.microsoft.com/office/drawing/2014/main" id="{E96C7383-AF0E-4255-9055-34C1D1EFE08A}"/>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F579720A-DC9D-4A11-B9CD-6B488C3D9D2C}"/>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3578390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35723-574C-4EC9-8A65-1E46D94AF14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C29F6AD-5A07-4FAC-B52B-D7C2DAD204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B4D18C1-554A-46F8-B0A8-4EF40DAD12A2}"/>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5" name="Tijdelijke aanduiding voor voettekst 4">
            <a:extLst>
              <a:ext uri="{FF2B5EF4-FFF2-40B4-BE49-F238E27FC236}">
                <a16:creationId xmlns:a16="http://schemas.microsoft.com/office/drawing/2014/main" id="{AD266537-D658-495F-9DFC-D606BEF8A642}"/>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3F853F2D-F728-4CC1-89D6-FD616EAA2361}"/>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264732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8834E-410A-4B80-BB10-F0EA79076E0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5B10E6E-6F97-4353-970E-F3E2934E73E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010079F-FDC0-414C-BFF6-D27AC55003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E963728-8B63-4528-819B-CFF1F76165E8}"/>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6" name="Tijdelijke aanduiding voor voettekst 5">
            <a:extLst>
              <a:ext uri="{FF2B5EF4-FFF2-40B4-BE49-F238E27FC236}">
                <a16:creationId xmlns:a16="http://schemas.microsoft.com/office/drawing/2014/main" id="{A04B996F-D2DD-4FAA-AF67-90D9B8BA33AD}"/>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E1496AE5-CF81-4B57-9507-18E060A6EEFA}"/>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147066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A6B2A-765C-40A5-A60A-C9C7C2674B5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C63140C-8DFB-43F6-83C6-86ECE31BB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0044B1E-7410-4B83-800F-8AC83EE1279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15DDEC3-BEB6-40DF-933E-C73DEA5EB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EFA8AB9-BCF6-4DA8-81DD-B48E2365AFD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6B10C5A-557E-4C95-A8A8-E5984D64B9C5}"/>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8" name="Tijdelijke aanduiding voor voettekst 7">
            <a:extLst>
              <a:ext uri="{FF2B5EF4-FFF2-40B4-BE49-F238E27FC236}">
                <a16:creationId xmlns:a16="http://schemas.microsoft.com/office/drawing/2014/main" id="{CDD37BE9-D6B6-4A8E-92A8-063F10C1530A}"/>
              </a:ext>
            </a:extLst>
          </p:cNvPr>
          <p:cNvSpPr>
            <a:spLocks noGrp="1"/>
          </p:cNvSpPr>
          <p:nvPr>
            <p:ph type="ftr" sz="quarter" idx="11"/>
          </p:nvPr>
        </p:nvSpPr>
        <p:spPr/>
        <p:txBody>
          <a:bodyPr/>
          <a:lstStyle/>
          <a:p>
            <a:endParaRPr lang="nl-NL" dirty="0"/>
          </a:p>
        </p:txBody>
      </p:sp>
      <p:sp>
        <p:nvSpPr>
          <p:cNvPr id="9" name="Tijdelijke aanduiding voor dianummer 8">
            <a:extLst>
              <a:ext uri="{FF2B5EF4-FFF2-40B4-BE49-F238E27FC236}">
                <a16:creationId xmlns:a16="http://schemas.microsoft.com/office/drawing/2014/main" id="{CD689C1F-7CD3-400E-A4BE-8A48213A3332}"/>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94687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BEC45E-FC66-4201-B135-CA274310A43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9B3043A-377E-4395-B455-535A3790BBE5}"/>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4" name="Tijdelijke aanduiding voor voettekst 3">
            <a:extLst>
              <a:ext uri="{FF2B5EF4-FFF2-40B4-BE49-F238E27FC236}">
                <a16:creationId xmlns:a16="http://schemas.microsoft.com/office/drawing/2014/main" id="{24D96E27-75FB-426C-9323-58EC174463B5}"/>
              </a:ext>
            </a:extLst>
          </p:cNvPr>
          <p:cNvSpPr>
            <a:spLocks noGrp="1"/>
          </p:cNvSpPr>
          <p:nvPr>
            <p:ph type="ftr" sz="quarter" idx="11"/>
          </p:nvPr>
        </p:nvSpPr>
        <p:spPr/>
        <p:txBody>
          <a:bodyPr/>
          <a:lstStyle/>
          <a:p>
            <a:endParaRPr lang="nl-NL" dirty="0"/>
          </a:p>
        </p:txBody>
      </p:sp>
      <p:sp>
        <p:nvSpPr>
          <p:cNvPr id="5" name="Tijdelijke aanduiding voor dianummer 4">
            <a:extLst>
              <a:ext uri="{FF2B5EF4-FFF2-40B4-BE49-F238E27FC236}">
                <a16:creationId xmlns:a16="http://schemas.microsoft.com/office/drawing/2014/main" id="{2C839BC1-7BB7-49FC-A2E4-C2753290FAA7}"/>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3059454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AD53E4E-F3E1-4A16-8224-5AA224E7945C}"/>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3" name="Tijdelijke aanduiding voor voettekst 2">
            <a:extLst>
              <a:ext uri="{FF2B5EF4-FFF2-40B4-BE49-F238E27FC236}">
                <a16:creationId xmlns:a16="http://schemas.microsoft.com/office/drawing/2014/main" id="{5A030ED1-44D5-4C53-BE2C-23CF80846E03}"/>
              </a:ext>
            </a:extLst>
          </p:cNvPr>
          <p:cNvSpPr>
            <a:spLocks noGrp="1"/>
          </p:cNvSpPr>
          <p:nvPr>
            <p:ph type="ftr" sz="quarter" idx="1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596C4B-8D46-476D-858B-CC6B34700890}"/>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642706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DA7AB-5B5D-400E-A4EC-64126782A9C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2CE74BDF-0201-4AF4-9A6F-25A60C7D3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D7469E9-3CA8-40C6-8139-4B8E1C96B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21EC2B1-C1F6-4091-9A98-2C0C26664F70}"/>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6" name="Tijdelijke aanduiding voor voettekst 5">
            <a:extLst>
              <a:ext uri="{FF2B5EF4-FFF2-40B4-BE49-F238E27FC236}">
                <a16:creationId xmlns:a16="http://schemas.microsoft.com/office/drawing/2014/main" id="{CAFA851A-DB96-4883-997D-371077E58C46}"/>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1EEA0EFF-DE1B-4DC1-9A7E-36A29FACF63A}"/>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69919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753F7F-54FD-4F6E-8797-826697B14DF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9216714-E57E-4D64-84B5-CE47A528D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a:extLst>
              <a:ext uri="{FF2B5EF4-FFF2-40B4-BE49-F238E27FC236}">
                <a16:creationId xmlns:a16="http://schemas.microsoft.com/office/drawing/2014/main" id="{61063A67-4419-4414-8027-B001F7F7FF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D115AD-8505-4F76-9324-561AE9F862EA}"/>
              </a:ext>
            </a:extLst>
          </p:cNvPr>
          <p:cNvSpPr>
            <a:spLocks noGrp="1"/>
          </p:cNvSpPr>
          <p:nvPr>
            <p:ph type="dt" sz="half" idx="10"/>
          </p:nvPr>
        </p:nvSpPr>
        <p:spPr/>
        <p:txBody>
          <a:bodyPr/>
          <a:lstStyle/>
          <a:p>
            <a:fld id="{E7BBAFDE-1145-4CD6-8267-DD9B70F60F74}" type="datetimeFigureOut">
              <a:rPr lang="nl-NL" smtClean="0"/>
              <a:t>12-5-2020</a:t>
            </a:fld>
            <a:endParaRPr lang="nl-NL" dirty="0"/>
          </a:p>
        </p:txBody>
      </p:sp>
      <p:sp>
        <p:nvSpPr>
          <p:cNvPr id="6" name="Tijdelijke aanduiding voor voettekst 5">
            <a:extLst>
              <a:ext uri="{FF2B5EF4-FFF2-40B4-BE49-F238E27FC236}">
                <a16:creationId xmlns:a16="http://schemas.microsoft.com/office/drawing/2014/main" id="{E3C62E79-8602-4A9B-ACAC-B7B1640DDCF1}"/>
              </a:ext>
            </a:extLst>
          </p:cNvPr>
          <p:cNvSpPr>
            <a:spLocks noGrp="1"/>
          </p:cNvSpPr>
          <p:nvPr>
            <p:ph type="ftr" sz="quarter" idx="11"/>
          </p:nvPr>
        </p:nvSpPr>
        <p:spPr/>
        <p:txBody>
          <a:bodyPr/>
          <a:lstStyle/>
          <a:p>
            <a:endParaRPr lang="nl-NL" dirty="0"/>
          </a:p>
        </p:txBody>
      </p:sp>
      <p:sp>
        <p:nvSpPr>
          <p:cNvPr id="7" name="Tijdelijke aanduiding voor dianummer 6">
            <a:extLst>
              <a:ext uri="{FF2B5EF4-FFF2-40B4-BE49-F238E27FC236}">
                <a16:creationId xmlns:a16="http://schemas.microsoft.com/office/drawing/2014/main" id="{0A977E84-825A-44E5-9B33-2C0E0B17D0E3}"/>
              </a:ext>
            </a:extLst>
          </p:cNvPr>
          <p:cNvSpPr>
            <a:spLocks noGrp="1"/>
          </p:cNvSpPr>
          <p:nvPr>
            <p:ph type="sldNum" sz="quarter" idx="12"/>
          </p:nvPr>
        </p:nvSpPr>
        <p:spPr/>
        <p:txBody>
          <a:bodyPr/>
          <a:lstStyle/>
          <a:p>
            <a:fld id="{E77DCBFD-9511-4906-A841-40E771F0F226}" type="slidenum">
              <a:rPr lang="nl-NL" smtClean="0"/>
              <a:t>‹nr.›</a:t>
            </a:fld>
            <a:endParaRPr lang="nl-NL" dirty="0"/>
          </a:p>
        </p:txBody>
      </p:sp>
    </p:spTree>
    <p:extLst>
      <p:ext uri="{BB962C8B-B14F-4D97-AF65-F5344CB8AC3E}">
        <p14:creationId xmlns:p14="http://schemas.microsoft.com/office/powerpoint/2010/main" val="860219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6D07CA0-D3BA-4D9F-930A-BC70FA675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FB6F181C-B8FB-4F1C-959E-E0E20C156B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DEC0FA-AE8B-48F4-92D6-C39738FF5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BBAFDE-1145-4CD6-8267-DD9B70F60F74}" type="datetimeFigureOut">
              <a:rPr lang="nl-NL" smtClean="0"/>
              <a:t>12-5-2020</a:t>
            </a:fld>
            <a:endParaRPr lang="nl-NL" dirty="0"/>
          </a:p>
        </p:txBody>
      </p:sp>
      <p:sp>
        <p:nvSpPr>
          <p:cNvPr id="5" name="Tijdelijke aanduiding voor voettekst 4">
            <a:extLst>
              <a:ext uri="{FF2B5EF4-FFF2-40B4-BE49-F238E27FC236}">
                <a16:creationId xmlns:a16="http://schemas.microsoft.com/office/drawing/2014/main" id="{3A22B384-99C6-4BDB-9285-A4727850F1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a:extLst>
              <a:ext uri="{FF2B5EF4-FFF2-40B4-BE49-F238E27FC236}">
                <a16:creationId xmlns:a16="http://schemas.microsoft.com/office/drawing/2014/main" id="{A7C5E1F8-1922-4FDE-B780-ADF55AB164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DCBFD-9511-4906-A841-40E771F0F226}" type="slidenum">
              <a:rPr lang="nl-NL" smtClean="0"/>
              <a:t>‹nr.›</a:t>
            </a:fld>
            <a:endParaRPr lang="nl-NL" dirty="0"/>
          </a:p>
        </p:txBody>
      </p:sp>
    </p:spTree>
    <p:extLst>
      <p:ext uri="{BB962C8B-B14F-4D97-AF65-F5344CB8AC3E}">
        <p14:creationId xmlns:p14="http://schemas.microsoft.com/office/powerpoint/2010/main" val="3402226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buurtwijs.nl/content/mijn-project-participatie-proof" TargetMode="External"/><Relationship Id="rId2" Type="http://schemas.openxmlformats.org/officeDocument/2006/relationships/hyperlink" Target="https://www.buurtwijs.nl/content/groen-verbindt-zorg-en-de-buurt" TargetMode="External"/><Relationship Id="rId1" Type="http://schemas.openxmlformats.org/officeDocument/2006/relationships/slideLayout" Target="../slideLayouts/slideLayout7.xml"/><Relationship Id="rId4" Type="http://schemas.openxmlformats.org/officeDocument/2006/relationships/hyperlink" Target="https://www.buurtwijs.nl/content/dakpark-het-grootste-park-op-een-dak-nederland"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socialevraagstukken.nl/voorbij-de-tijdelijkheid-van-groene-initiatieven/"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tichtingsocialenergy.nl/energy-garden/"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www.wur.nl/nl/show-longread/Zeven-redenen-om-te-investeren-in-een-groene-stad.htm"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1077C3-8C44-4F58-9439-DAF1CD779796}"/>
              </a:ext>
            </a:extLst>
          </p:cNvPr>
          <p:cNvSpPr>
            <a:spLocks noGrp="1"/>
          </p:cNvSpPr>
          <p:nvPr>
            <p:ph type="ctrTitle"/>
          </p:nvPr>
        </p:nvSpPr>
        <p:spPr>
          <a:xfrm>
            <a:off x="804672" y="4007335"/>
            <a:ext cx="6455833" cy="1497998"/>
          </a:xfrm>
        </p:spPr>
        <p:txBody>
          <a:bodyPr anchor="t">
            <a:normAutofit/>
          </a:bodyPr>
          <a:lstStyle/>
          <a:p>
            <a:pPr algn="l"/>
            <a:r>
              <a:rPr lang="nl-NL" sz="4400" dirty="0"/>
              <a:t>De </a:t>
            </a:r>
            <a:r>
              <a:rPr lang="nl-NL" sz="4400" dirty="0" err="1"/>
              <a:t>Korvel</a:t>
            </a:r>
            <a:r>
              <a:rPr lang="nl-NL" sz="4400" dirty="0"/>
              <a:t>-moestuin; samen een stuk grond gebruiken</a:t>
            </a:r>
          </a:p>
        </p:txBody>
      </p:sp>
      <p:sp>
        <p:nvSpPr>
          <p:cNvPr id="3" name="Ondertitel 2">
            <a:extLst>
              <a:ext uri="{FF2B5EF4-FFF2-40B4-BE49-F238E27FC236}">
                <a16:creationId xmlns:a16="http://schemas.microsoft.com/office/drawing/2014/main" id="{10F7EB80-60F3-4E71-95D6-5E77C6A1DBD1}"/>
              </a:ext>
            </a:extLst>
          </p:cNvPr>
          <p:cNvSpPr>
            <a:spLocks noGrp="1"/>
          </p:cNvSpPr>
          <p:nvPr>
            <p:ph type="subTitle" idx="1"/>
          </p:nvPr>
        </p:nvSpPr>
        <p:spPr>
          <a:xfrm>
            <a:off x="804672" y="3288965"/>
            <a:ext cx="6455833" cy="665853"/>
          </a:xfrm>
        </p:spPr>
        <p:txBody>
          <a:bodyPr anchor="b">
            <a:normAutofit/>
          </a:bodyPr>
          <a:lstStyle/>
          <a:p>
            <a:pPr algn="l"/>
            <a:r>
              <a:rPr lang="nl-NL" sz="2000"/>
              <a:t>Les 2 lj1 p4 Stad en Wijk	</a:t>
            </a:r>
          </a:p>
        </p:txBody>
      </p:sp>
      <p:sp>
        <p:nvSpPr>
          <p:cNvPr id="23" name="Freeform: Shape 22">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13E00759-48EA-4336-8A7B-65705A0152D7}"/>
              </a:ext>
            </a:extLst>
          </p:cNvPr>
          <p:cNvPicPr>
            <a:picLocks noChangeAspect="1"/>
          </p:cNvPicPr>
          <p:nvPr/>
        </p:nvPicPr>
        <p:blipFill rotWithShape="1">
          <a:blip r:embed="rId2"/>
          <a:srcRect r="-1" b="1107"/>
          <a:stretch/>
        </p:blipFill>
        <p:spPr>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p:spPr>
      </p:pic>
      <p:pic>
        <p:nvPicPr>
          <p:cNvPr id="5" name="Afbeelding 4">
            <a:extLst>
              <a:ext uri="{FF2B5EF4-FFF2-40B4-BE49-F238E27FC236}">
                <a16:creationId xmlns:a16="http://schemas.microsoft.com/office/drawing/2014/main" id="{5409A41E-103A-4879-BC54-AECD0CB6AE4D}"/>
              </a:ext>
            </a:extLst>
          </p:cNvPr>
          <p:cNvPicPr>
            <a:picLocks noChangeAspect="1"/>
          </p:cNvPicPr>
          <p:nvPr/>
        </p:nvPicPr>
        <p:blipFill rotWithShape="1">
          <a:blip r:embed="rId3"/>
          <a:srcRect l="25230" r="12546" b="-2"/>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Tree>
    <p:extLst>
      <p:ext uri="{BB962C8B-B14F-4D97-AF65-F5344CB8AC3E}">
        <p14:creationId xmlns:p14="http://schemas.microsoft.com/office/powerpoint/2010/main" val="20233776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3DD3375C-83A1-433E-958B-699E1A849EAB}"/>
              </a:ext>
            </a:extLst>
          </p:cNvPr>
          <p:cNvSpPr txBox="1"/>
          <p:nvPr/>
        </p:nvSpPr>
        <p:spPr>
          <a:xfrm>
            <a:off x="1900237" y="4314825"/>
            <a:ext cx="6596063" cy="1477328"/>
          </a:xfrm>
          <a:prstGeom prst="rect">
            <a:avLst/>
          </a:prstGeom>
          <a:noFill/>
          <a:ln>
            <a:solidFill>
              <a:schemeClr val="accent1"/>
            </a:solidFill>
          </a:ln>
        </p:spPr>
        <p:txBody>
          <a:bodyPr wrap="square" rtlCol="0">
            <a:spAutoFit/>
          </a:bodyPr>
          <a:lstStyle/>
          <a:p>
            <a:r>
              <a:rPr lang="nl-NL" dirty="0"/>
              <a:t>Groep 1 van  lifestyle		functie 1 en functie 6</a:t>
            </a:r>
          </a:p>
          <a:p>
            <a:r>
              <a:rPr lang="nl-NL" dirty="0"/>
              <a:t>Groep 2 van bio </a:t>
            </a:r>
            <a:r>
              <a:rPr lang="nl-NL" dirty="0" err="1"/>
              <a:t>based</a:t>
            </a:r>
            <a:r>
              <a:rPr lang="nl-NL" dirty="0"/>
              <a:t>		functie 2</a:t>
            </a:r>
          </a:p>
          <a:p>
            <a:r>
              <a:rPr lang="nl-NL" dirty="0"/>
              <a:t>Groep 3 van vrije tijd		functie 3</a:t>
            </a:r>
          </a:p>
          <a:p>
            <a:r>
              <a:rPr lang="nl-NL" dirty="0"/>
              <a:t>Groep 4 van water en energie 	functie 4</a:t>
            </a:r>
          </a:p>
          <a:p>
            <a:r>
              <a:rPr lang="nl-NL" dirty="0"/>
              <a:t>Groep 5 van stad en wijk 		functie 5 en functie 7 </a:t>
            </a:r>
          </a:p>
        </p:txBody>
      </p:sp>
      <p:sp>
        <p:nvSpPr>
          <p:cNvPr id="6" name="Pijl: omlaag 5">
            <a:extLst>
              <a:ext uri="{FF2B5EF4-FFF2-40B4-BE49-F238E27FC236}">
                <a16:creationId xmlns:a16="http://schemas.microsoft.com/office/drawing/2014/main" id="{6EF343F4-47A0-4A96-8936-0D375500FE79}"/>
              </a:ext>
            </a:extLst>
          </p:cNvPr>
          <p:cNvSpPr/>
          <p:nvPr/>
        </p:nvSpPr>
        <p:spPr>
          <a:xfrm>
            <a:off x="4826793" y="3324225"/>
            <a:ext cx="371475"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 name="Afbeelding 3">
            <a:extLst>
              <a:ext uri="{FF2B5EF4-FFF2-40B4-BE49-F238E27FC236}">
                <a16:creationId xmlns:a16="http://schemas.microsoft.com/office/drawing/2014/main" id="{54E59E89-AB4F-4CD1-8B13-8E01E870527A}"/>
              </a:ext>
            </a:extLst>
          </p:cNvPr>
          <p:cNvPicPr>
            <a:picLocks noChangeAspect="1"/>
          </p:cNvPicPr>
          <p:nvPr/>
        </p:nvPicPr>
        <p:blipFill rotWithShape="1">
          <a:blip r:embed="rId2"/>
          <a:srcRect l="26797" t="46249" r="20000" b="17223"/>
          <a:stretch/>
        </p:blipFill>
        <p:spPr>
          <a:xfrm>
            <a:off x="1905000" y="590549"/>
            <a:ext cx="6486526" cy="2505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470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83367-9A5B-4556-8592-DBA2FC700297}"/>
              </a:ext>
            </a:extLst>
          </p:cNvPr>
          <p:cNvSpPr>
            <a:spLocks noGrp="1"/>
          </p:cNvSpPr>
          <p:nvPr>
            <p:ph type="title"/>
          </p:nvPr>
        </p:nvSpPr>
        <p:spPr>
          <a:xfrm>
            <a:off x="870204" y="606564"/>
            <a:ext cx="10451592" cy="1325563"/>
          </a:xfrm>
        </p:spPr>
        <p:txBody>
          <a:bodyPr vert="horz" lIns="91440" tIns="45720" rIns="91440" bIns="45720" rtlCol="0" anchor="ctr">
            <a:normAutofit/>
          </a:bodyPr>
          <a:lstStyle/>
          <a:p>
            <a:r>
              <a:rPr lang="en-US" kern="1200" dirty="0" err="1">
                <a:solidFill>
                  <a:schemeClr val="accent6"/>
                </a:solidFill>
                <a:latin typeface="+mj-lt"/>
                <a:ea typeface="+mj-ea"/>
                <a:cs typeface="+mj-cs"/>
              </a:rPr>
              <a:t>Bewonersparticipatie</a:t>
            </a:r>
            <a:endParaRPr lang="en-US" kern="1200" dirty="0">
              <a:solidFill>
                <a:schemeClr val="accent6"/>
              </a:solidFill>
              <a:latin typeface="+mj-lt"/>
              <a:ea typeface="+mj-ea"/>
              <a:cs typeface="+mj-cs"/>
            </a:endParaRPr>
          </a:p>
        </p:txBody>
      </p:sp>
      <p:sp>
        <p:nvSpPr>
          <p:cNvPr id="9" name="Rectangle 8">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FDB164C6-4113-4210-A9BB-3B4D5E232760}"/>
              </a:ext>
            </a:extLst>
          </p:cNvPr>
          <p:cNvPicPr>
            <a:picLocks noChangeAspect="1"/>
          </p:cNvPicPr>
          <p:nvPr/>
        </p:nvPicPr>
        <p:blipFill rotWithShape="1">
          <a:blip r:embed="rId2"/>
          <a:srcRect l="20500" t="15111" r="23667" b="28296"/>
          <a:stretch/>
        </p:blipFill>
        <p:spPr>
          <a:xfrm>
            <a:off x="660400" y="2106277"/>
            <a:ext cx="8414992" cy="4685048"/>
          </a:xfrm>
          <a:prstGeom prst="rect">
            <a:avLst/>
          </a:prstGeom>
        </p:spPr>
      </p:pic>
      <p:sp>
        <p:nvSpPr>
          <p:cNvPr id="5" name="Rechthoek 4">
            <a:extLst>
              <a:ext uri="{FF2B5EF4-FFF2-40B4-BE49-F238E27FC236}">
                <a16:creationId xmlns:a16="http://schemas.microsoft.com/office/drawing/2014/main" id="{B6AF8406-17EB-4809-80D0-D6D9D49C4873}"/>
              </a:ext>
            </a:extLst>
          </p:cNvPr>
          <p:cNvSpPr/>
          <p:nvPr/>
        </p:nvSpPr>
        <p:spPr>
          <a:xfrm>
            <a:off x="870204" y="1478155"/>
            <a:ext cx="9416796" cy="369332"/>
          </a:xfrm>
          <a:prstGeom prst="rect">
            <a:avLst/>
          </a:prstGeom>
        </p:spPr>
        <p:txBody>
          <a:bodyPr wrap="square">
            <a:spAutoFit/>
          </a:bodyPr>
          <a:lstStyle/>
          <a:p>
            <a:r>
              <a:rPr lang="nl-NL" dirty="0"/>
              <a:t>https://www.publicspaceinfo.nl/media/uploads/files/ROTTERDAM_2010_0002.pdf</a:t>
            </a:r>
          </a:p>
        </p:txBody>
      </p:sp>
    </p:spTree>
    <p:extLst>
      <p:ext uri="{BB962C8B-B14F-4D97-AF65-F5344CB8AC3E}">
        <p14:creationId xmlns:p14="http://schemas.microsoft.com/office/powerpoint/2010/main" val="1376435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0DA1A-3C16-4FC9-9CC1-FB7FE837CD31}"/>
              </a:ext>
            </a:extLst>
          </p:cNvPr>
          <p:cNvSpPr>
            <a:spLocks noGrp="1"/>
          </p:cNvSpPr>
          <p:nvPr>
            <p:ph type="title"/>
          </p:nvPr>
        </p:nvSpPr>
        <p:spPr/>
        <p:txBody>
          <a:bodyPr/>
          <a:lstStyle/>
          <a:p>
            <a:pPr algn="ctr"/>
            <a:r>
              <a:rPr lang="nl-NL" dirty="0">
                <a:solidFill>
                  <a:schemeClr val="accent6"/>
                </a:solidFill>
              </a:rPr>
              <a:t>Bewonersparticipatie</a:t>
            </a:r>
          </a:p>
        </p:txBody>
      </p:sp>
      <p:pic>
        <p:nvPicPr>
          <p:cNvPr id="6" name="Afbeelding 5">
            <a:extLst>
              <a:ext uri="{FF2B5EF4-FFF2-40B4-BE49-F238E27FC236}">
                <a16:creationId xmlns:a16="http://schemas.microsoft.com/office/drawing/2014/main" id="{1AB592D4-9AFD-4F87-BC49-CA30A726E9B5}"/>
              </a:ext>
            </a:extLst>
          </p:cNvPr>
          <p:cNvPicPr>
            <a:picLocks noChangeAspect="1"/>
          </p:cNvPicPr>
          <p:nvPr/>
        </p:nvPicPr>
        <p:blipFill>
          <a:blip r:embed="rId2"/>
          <a:stretch>
            <a:fillRect/>
          </a:stretch>
        </p:blipFill>
        <p:spPr>
          <a:xfrm>
            <a:off x="212083" y="3083183"/>
            <a:ext cx="2712085" cy="2925536"/>
          </a:xfrm>
          <a:prstGeom prst="rect">
            <a:avLst/>
          </a:prstGeom>
        </p:spPr>
      </p:pic>
      <p:graphicFrame>
        <p:nvGraphicFramePr>
          <p:cNvPr id="7" name="Diagram 6">
            <a:extLst>
              <a:ext uri="{FF2B5EF4-FFF2-40B4-BE49-F238E27FC236}">
                <a16:creationId xmlns:a16="http://schemas.microsoft.com/office/drawing/2014/main" id="{0242FC39-7C19-4D4C-A7AF-F0C45C7420E2}"/>
              </a:ext>
            </a:extLst>
          </p:cNvPr>
          <p:cNvGraphicFramePr/>
          <p:nvPr>
            <p:extLst>
              <p:ext uri="{D42A27DB-BD31-4B8C-83A1-F6EECF244321}">
                <p14:modId xmlns:p14="http://schemas.microsoft.com/office/powerpoint/2010/main" val="3842257559"/>
              </p:ext>
            </p:extLst>
          </p:nvPr>
        </p:nvGraphicFramePr>
        <p:xfrm>
          <a:off x="8368390" y="3017291"/>
          <a:ext cx="3626485" cy="3195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2055449D-05C3-4C6F-A84F-EA022C1D37CE}"/>
              </a:ext>
            </a:extLst>
          </p:cNvPr>
          <p:cNvGraphicFramePr/>
          <p:nvPr>
            <p:extLst>
              <p:ext uri="{D42A27DB-BD31-4B8C-83A1-F6EECF244321}">
                <p14:modId xmlns:p14="http://schemas.microsoft.com/office/powerpoint/2010/main" val="1686284908"/>
              </p:ext>
            </p:extLst>
          </p:nvPr>
        </p:nvGraphicFramePr>
        <p:xfrm>
          <a:off x="2788914" y="531640"/>
          <a:ext cx="6784975" cy="2608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Pijl: rechts 9">
            <a:extLst>
              <a:ext uri="{FF2B5EF4-FFF2-40B4-BE49-F238E27FC236}">
                <a16:creationId xmlns:a16="http://schemas.microsoft.com/office/drawing/2014/main" id="{5CEF481E-6EA1-4B48-B5E0-DBC45339408A}"/>
              </a:ext>
            </a:extLst>
          </p:cNvPr>
          <p:cNvSpPr/>
          <p:nvPr/>
        </p:nvSpPr>
        <p:spPr>
          <a:xfrm>
            <a:off x="6999018" y="4176438"/>
            <a:ext cx="1504626" cy="290771"/>
          </a:xfrm>
          <a:prstGeom prst="rightArrow">
            <a:avLst>
              <a:gd name="adj1" fmla="val 7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Pijl: gebogen 10">
            <a:extLst>
              <a:ext uri="{FF2B5EF4-FFF2-40B4-BE49-F238E27FC236}">
                <a16:creationId xmlns:a16="http://schemas.microsoft.com/office/drawing/2014/main" id="{12B1DB14-092E-4EA9-A6A9-1EB51E435BE1}"/>
              </a:ext>
            </a:extLst>
          </p:cNvPr>
          <p:cNvSpPr/>
          <p:nvPr/>
        </p:nvSpPr>
        <p:spPr>
          <a:xfrm rot="5400000" flipV="1">
            <a:off x="1168868" y="1967765"/>
            <a:ext cx="1289379" cy="735225"/>
          </a:xfrm>
          <a:prstGeom prst="bentArrow">
            <a:avLst>
              <a:gd name="adj1" fmla="val 27076"/>
              <a:gd name="adj2" fmla="val 30509"/>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pic>
        <p:nvPicPr>
          <p:cNvPr id="12" name="Afbeelding 11">
            <a:extLst>
              <a:ext uri="{FF2B5EF4-FFF2-40B4-BE49-F238E27FC236}">
                <a16:creationId xmlns:a16="http://schemas.microsoft.com/office/drawing/2014/main" id="{C0423130-DF4D-473B-881D-37A0B41280D5}"/>
              </a:ext>
            </a:extLst>
          </p:cNvPr>
          <p:cNvPicPr>
            <a:picLocks noChangeAspect="1"/>
          </p:cNvPicPr>
          <p:nvPr/>
        </p:nvPicPr>
        <p:blipFill>
          <a:blip r:embed="rId13"/>
          <a:stretch>
            <a:fillRect/>
          </a:stretch>
        </p:blipFill>
        <p:spPr>
          <a:xfrm>
            <a:off x="3567459" y="3083184"/>
            <a:ext cx="3190530" cy="2069842"/>
          </a:xfrm>
          <a:prstGeom prst="rect">
            <a:avLst/>
          </a:prstGeom>
        </p:spPr>
      </p:pic>
      <p:sp>
        <p:nvSpPr>
          <p:cNvPr id="13" name="Pijl: rechts 12">
            <a:extLst>
              <a:ext uri="{FF2B5EF4-FFF2-40B4-BE49-F238E27FC236}">
                <a16:creationId xmlns:a16="http://schemas.microsoft.com/office/drawing/2014/main" id="{1E90BA73-BE8F-4DA8-A5E1-E8CD7735B70E}"/>
              </a:ext>
            </a:extLst>
          </p:cNvPr>
          <p:cNvSpPr/>
          <p:nvPr/>
        </p:nvSpPr>
        <p:spPr>
          <a:xfrm>
            <a:off x="2574117" y="4240346"/>
            <a:ext cx="1504626" cy="290771"/>
          </a:xfrm>
          <a:prstGeom prst="rightArrow">
            <a:avLst>
              <a:gd name="adj1" fmla="val 7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169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C8C914-48A8-4A1D-8E38-B196DE57E21A}"/>
              </a:ext>
            </a:extLst>
          </p:cNvPr>
          <p:cNvSpPr>
            <a:spLocks noGrp="1"/>
          </p:cNvSpPr>
          <p:nvPr>
            <p:ph type="title"/>
          </p:nvPr>
        </p:nvSpPr>
        <p:spPr/>
        <p:txBody>
          <a:bodyPr/>
          <a:lstStyle/>
          <a:p>
            <a:r>
              <a:rPr lang="nl-NL" dirty="0">
                <a:solidFill>
                  <a:schemeClr val="accent6"/>
                </a:solidFill>
              </a:rPr>
              <a:t>Vormen van bewonersparticipatie</a:t>
            </a:r>
          </a:p>
        </p:txBody>
      </p:sp>
      <p:sp>
        <p:nvSpPr>
          <p:cNvPr id="3" name="Rechthoek 2">
            <a:extLst>
              <a:ext uri="{FF2B5EF4-FFF2-40B4-BE49-F238E27FC236}">
                <a16:creationId xmlns:a16="http://schemas.microsoft.com/office/drawing/2014/main" id="{69B7200F-AC9B-46C4-A2FB-67E25B3A2691}"/>
              </a:ext>
            </a:extLst>
          </p:cNvPr>
          <p:cNvSpPr/>
          <p:nvPr/>
        </p:nvSpPr>
        <p:spPr>
          <a:xfrm>
            <a:off x="838200" y="1690688"/>
            <a:ext cx="5667376" cy="3416320"/>
          </a:xfrm>
          <a:prstGeom prst="rect">
            <a:avLst/>
          </a:prstGeom>
        </p:spPr>
        <p:txBody>
          <a:bodyPr wrap="square">
            <a:spAutoFit/>
          </a:bodyPr>
          <a:lstStyle/>
          <a:p>
            <a:endParaRPr lang="nl-NL" dirty="0"/>
          </a:p>
          <a:p>
            <a:r>
              <a:rPr lang="nl-NL" dirty="0"/>
              <a:t>Brainstorm: Ideeën verzamelen, delen en </a:t>
            </a:r>
            <a:r>
              <a:rPr lang="nl-NL" dirty="0" err="1"/>
              <a:t>priöriteren</a:t>
            </a:r>
            <a:r>
              <a:rPr lang="nl-NL" dirty="0"/>
              <a:t> 11 </a:t>
            </a:r>
          </a:p>
          <a:p>
            <a:r>
              <a:rPr lang="nl-NL" dirty="0"/>
              <a:t>Stellingen 12 </a:t>
            </a:r>
          </a:p>
          <a:p>
            <a:r>
              <a:rPr lang="nl-NL" dirty="0"/>
              <a:t>Inspiratiebezoek 13 </a:t>
            </a:r>
          </a:p>
          <a:p>
            <a:r>
              <a:rPr lang="nl-NL" dirty="0" err="1"/>
              <a:t>eParticipatie</a:t>
            </a:r>
            <a:r>
              <a:rPr lang="nl-NL" dirty="0"/>
              <a:t> 14 </a:t>
            </a:r>
          </a:p>
          <a:p>
            <a:r>
              <a:rPr lang="nl-NL" dirty="0"/>
              <a:t>Internetpanel 15</a:t>
            </a:r>
          </a:p>
          <a:p>
            <a:r>
              <a:rPr lang="nl-NL" dirty="0"/>
              <a:t>Kleine ergernissen 16 </a:t>
            </a:r>
          </a:p>
          <a:p>
            <a:r>
              <a:rPr lang="nl-NL" dirty="0"/>
              <a:t>Lagerhuis 17 </a:t>
            </a:r>
          </a:p>
          <a:p>
            <a:r>
              <a:rPr lang="nl-NL" dirty="0"/>
              <a:t>Lusten en lasten 18 </a:t>
            </a:r>
          </a:p>
          <a:p>
            <a:r>
              <a:rPr lang="nl-NL" dirty="0"/>
              <a:t>Ontwerpatelier 19 </a:t>
            </a:r>
          </a:p>
          <a:p>
            <a:r>
              <a:rPr lang="nl-NL" dirty="0"/>
              <a:t>Open huis 20 </a:t>
            </a:r>
          </a:p>
          <a:p>
            <a:r>
              <a:rPr lang="nl-NL" dirty="0"/>
              <a:t>Preferentiemeter 21 </a:t>
            </a:r>
          </a:p>
        </p:txBody>
      </p:sp>
      <p:sp>
        <p:nvSpPr>
          <p:cNvPr id="4" name="Rechthoek 3">
            <a:extLst>
              <a:ext uri="{FF2B5EF4-FFF2-40B4-BE49-F238E27FC236}">
                <a16:creationId xmlns:a16="http://schemas.microsoft.com/office/drawing/2014/main" id="{ADC1ACF7-B7A5-4429-9CCE-3AE4B3897F6B}"/>
              </a:ext>
            </a:extLst>
          </p:cNvPr>
          <p:cNvSpPr/>
          <p:nvPr/>
        </p:nvSpPr>
        <p:spPr>
          <a:xfrm>
            <a:off x="7000875" y="1967687"/>
            <a:ext cx="4219575" cy="2862322"/>
          </a:xfrm>
          <a:prstGeom prst="rect">
            <a:avLst/>
          </a:prstGeom>
        </p:spPr>
        <p:txBody>
          <a:bodyPr wrap="square">
            <a:spAutoFit/>
          </a:bodyPr>
          <a:lstStyle/>
          <a:p>
            <a:r>
              <a:rPr lang="nl-NL" dirty="0"/>
              <a:t>Roept u maar! 22</a:t>
            </a:r>
          </a:p>
          <a:p>
            <a:r>
              <a:rPr lang="nl-NL" dirty="0"/>
              <a:t>Thuis mee-ontwerpen 23</a:t>
            </a:r>
          </a:p>
          <a:p>
            <a:r>
              <a:rPr lang="nl-NL" dirty="0"/>
              <a:t>Veiling 24</a:t>
            </a:r>
          </a:p>
          <a:p>
            <a:r>
              <a:rPr lang="nl-NL" dirty="0"/>
              <a:t>Versnellingskamer 25</a:t>
            </a:r>
          </a:p>
          <a:p>
            <a:r>
              <a:rPr lang="nl-NL" dirty="0"/>
              <a:t>Woordvoering 26</a:t>
            </a:r>
          </a:p>
          <a:p>
            <a:r>
              <a:rPr lang="nl-NL" dirty="0"/>
              <a:t>Burgerinitiatief 27</a:t>
            </a:r>
          </a:p>
          <a:p>
            <a:r>
              <a:rPr lang="nl-NL" dirty="0"/>
              <a:t>Enquête 28</a:t>
            </a:r>
          </a:p>
          <a:p>
            <a:r>
              <a:rPr lang="nl-NL" dirty="0"/>
              <a:t>Participatieve begroting 29</a:t>
            </a:r>
          </a:p>
          <a:p>
            <a:r>
              <a:rPr lang="nl-NL" dirty="0"/>
              <a:t>Referendum 30</a:t>
            </a:r>
          </a:p>
          <a:p>
            <a:r>
              <a:rPr lang="nl-NL" dirty="0"/>
              <a:t>Wijkaandelen 31</a:t>
            </a:r>
          </a:p>
        </p:txBody>
      </p:sp>
      <p:sp>
        <p:nvSpPr>
          <p:cNvPr id="5" name="Rechthoek 4">
            <a:extLst>
              <a:ext uri="{FF2B5EF4-FFF2-40B4-BE49-F238E27FC236}">
                <a16:creationId xmlns:a16="http://schemas.microsoft.com/office/drawing/2014/main" id="{CF9A4C2A-9281-4863-9621-3A1FFA9B0485}"/>
              </a:ext>
            </a:extLst>
          </p:cNvPr>
          <p:cNvSpPr/>
          <p:nvPr/>
        </p:nvSpPr>
        <p:spPr>
          <a:xfrm>
            <a:off x="838200" y="5846544"/>
            <a:ext cx="9705975" cy="369332"/>
          </a:xfrm>
          <a:prstGeom prst="rect">
            <a:avLst/>
          </a:prstGeom>
        </p:spPr>
        <p:txBody>
          <a:bodyPr wrap="square">
            <a:spAutoFit/>
          </a:bodyPr>
          <a:lstStyle/>
          <a:p>
            <a:r>
              <a:rPr lang="nl-NL" dirty="0"/>
              <a:t>BRON = https://www.publicspaceinfo.nl/media/uploads/files/ROTTERDAM_2010_0002.pdf</a:t>
            </a:r>
          </a:p>
        </p:txBody>
      </p:sp>
    </p:spTree>
    <p:extLst>
      <p:ext uri="{BB962C8B-B14F-4D97-AF65-F5344CB8AC3E}">
        <p14:creationId xmlns:p14="http://schemas.microsoft.com/office/powerpoint/2010/main" val="4126042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0ACFF96-0C69-4E95-962E-9913496A0E1E}"/>
              </a:ext>
            </a:extLst>
          </p:cNvPr>
          <p:cNvSpPr/>
          <p:nvPr/>
        </p:nvSpPr>
        <p:spPr>
          <a:xfrm>
            <a:off x="759460" y="2202746"/>
            <a:ext cx="10093960" cy="369332"/>
          </a:xfrm>
          <a:prstGeom prst="rect">
            <a:avLst/>
          </a:prstGeom>
        </p:spPr>
        <p:txBody>
          <a:bodyPr wrap="square">
            <a:spAutoFit/>
          </a:bodyPr>
          <a:lstStyle/>
          <a:p>
            <a:r>
              <a:rPr lang="nl-NL" dirty="0">
                <a:hlinkClick r:id="rId2"/>
              </a:rPr>
              <a:t>https://www.buurtwijs.nl/content/groen-verbindt-zorg-en-de-buurt</a:t>
            </a:r>
            <a:r>
              <a:rPr lang="nl-NL" dirty="0"/>
              <a:t> = link met zorg </a:t>
            </a:r>
          </a:p>
        </p:txBody>
      </p:sp>
      <p:sp>
        <p:nvSpPr>
          <p:cNvPr id="3" name="Rechthoek 2">
            <a:extLst>
              <a:ext uri="{FF2B5EF4-FFF2-40B4-BE49-F238E27FC236}">
                <a16:creationId xmlns:a16="http://schemas.microsoft.com/office/drawing/2014/main" id="{94C2D838-E659-4CF3-BD7D-B55E2083C842}"/>
              </a:ext>
            </a:extLst>
          </p:cNvPr>
          <p:cNvSpPr/>
          <p:nvPr/>
        </p:nvSpPr>
        <p:spPr>
          <a:xfrm>
            <a:off x="696278" y="2967872"/>
            <a:ext cx="10673080" cy="369332"/>
          </a:xfrm>
          <a:prstGeom prst="rect">
            <a:avLst/>
          </a:prstGeom>
        </p:spPr>
        <p:txBody>
          <a:bodyPr wrap="square">
            <a:spAutoFit/>
          </a:bodyPr>
          <a:lstStyle/>
          <a:p>
            <a:r>
              <a:rPr lang="nl-NL" dirty="0">
                <a:hlinkClick r:id="rId3"/>
              </a:rPr>
              <a:t>https://www.buurtwijs.nl/content/mijn-project-participatie-proof</a:t>
            </a:r>
            <a:r>
              <a:rPr lang="nl-NL" dirty="0"/>
              <a:t> = niet altijd is participatie een succes: test</a:t>
            </a:r>
          </a:p>
        </p:txBody>
      </p:sp>
      <p:sp>
        <p:nvSpPr>
          <p:cNvPr id="4" name="Rechthoek 3">
            <a:extLst>
              <a:ext uri="{FF2B5EF4-FFF2-40B4-BE49-F238E27FC236}">
                <a16:creationId xmlns:a16="http://schemas.microsoft.com/office/drawing/2014/main" id="{8DAF6BF1-0C8E-42EA-A5BD-6C8D359672F0}"/>
              </a:ext>
            </a:extLst>
          </p:cNvPr>
          <p:cNvSpPr/>
          <p:nvPr/>
        </p:nvSpPr>
        <p:spPr>
          <a:xfrm>
            <a:off x="759460" y="3926236"/>
            <a:ext cx="10896600" cy="369332"/>
          </a:xfrm>
          <a:prstGeom prst="rect">
            <a:avLst/>
          </a:prstGeom>
        </p:spPr>
        <p:txBody>
          <a:bodyPr wrap="square">
            <a:spAutoFit/>
          </a:bodyPr>
          <a:lstStyle/>
          <a:p>
            <a:r>
              <a:rPr lang="nl-NL" dirty="0">
                <a:hlinkClick r:id="rId4"/>
              </a:rPr>
              <a:t>https://www.buurtwijs.nl/content/dakpark-het-grootste-park-op-een-dak-nederland</a:t>
            </a:r>
            <a:r>
              <a:rPr lang="nl-NL" dirty="0"/>
              <a:t> = voorbeeld en tips uit R’dam </a:t>
            </a:r>
          </a:p>
        </p:txBody>
      </p:sp>
      <p:sp>
        <p:nvSpPr>
          <p:cNvPr id="5" name="Tekstvak 4">
            <a:extLst>
              <a:ext uri="{FF2B5EF4-FFF2-40B4-BE49-F238E27FC236}">
                <a16:creationId xmlns:a16="http://schemas.microsoft.com/office/drawing/2014/main" id="{152E5A39-FB20-4EA3-9C6B-F18A6694D412}"/>
              </a:ext>
            </a:extLst>
          </p:cNvPr>
          <p:cNvSpPr txBox="1"/>
          <p:nvPr/>
        </p:nvSpPr>
        <p:spPr>
          <a:xfrm>
            <a:off x="822642" y="914400"/>
            <a:ext cx="10546716" cy="523220"/>
          </a:xfrm>
          <a:prstGeom prst="rect">
            <a:avLst/>
          </a:prstGeom>
          <a:noFill/>
        </p:spPr>
        <p:txBody>
          <a:bodyPr wrap="square" rtlCol="0">
            <a:spAutoFit/>
          </a:bodyPr>
          <a:lstStyle/>
          <a:p>
            <a:r>
              <a:rPr lang="nl-NL" sz="2800" dirty="0">
                <a:solidFill>
                  <a:schemeClr val="accent6"/>
                </a:solidFill>
              </a:rPr>
              <a:t>Drie artikelen over betrokkenheid van bewoners bij groene initiatieven: </a:t>
            </a:r>
          </a:p>
        </p:txBody>
      </p:sp>
      <p:sp>
        <p:nvSpPr>
          <p:cNvPr id="6" name="Rechthoek 5">
            <a:extLst>
              <a:ext uri="{FF2B5EF4-FFF2-40B4-BE49-F238E27FC236}">
                <a16:creationId xmlns:a16="http://schemas.microsoft.com/office/drawing/2014/main" id="{D42E3320-256F-4CD7-8DFB-C35FDA0EE17B}"/>
              </a:ext>
            </a:extLst>
          </p:cNvPr>
          <p:cNvSpPr/>
          <p:nvPr/>
        </p:nvSpPr>
        <p:spPr>
          <a:xfrm>
            <a:off x="759460" y="5179489"/>
            <a:ext cx="9705975" cy="646331"/>
          </a:xfrm>
          <a:prstGeom prst="rect">
            <a:avLst/>
          </a:prstGeom>
          <a:solidFill>
            <a:schemeClr val="accent6">
              <a:lumMod val="40000"/>
              <a:lumOff val="60000"/>
            </a:schemeClr>
          </a:solidFill>
        </p:spPr>
        <p:txBody>
          <a:bodyPr wrap="square">
            <a:spAutoFit/>
          </a:bodyPr>
          <a:lstStyle/>
          <a:p>
            <a:r>
              <a:rPr lang="nl-NL" dirty="0"/>
              <a:t>Publicatie met vormen van bewonersparticipatie = https://www.publicspaceinfo.nl/media/uploads/files/ROTTERDAM_2010_0002.pdf</a:t>
            </a:r>
          </a:p>
        </p:txBody>
      </p:sp>
    </p:spTree>
    <p:extLst>
      <p:ext uri="{BB962C8B-B14F-4D97-AF65-F5344CB8AC3E}">
        <p14:creationId xmlns:p14="http://schemas.microsoft.com/office/powerpoint/2010/main" val="414067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6E332BFE-6CBA-4AB8-97FC-5ECADF0C4DC4}"/>
              </a:ext>
            </a:extLst>
          </p:cNvPr>
          <p:cNvSpPr>
            <a:spLocks noGrp="1"/>
          </p:cNvSpPr>
          <p:nvPr>
            <p:ph type="title"/>
          </p:nvPr>
        </p:nvSpPr>
        <p:spPr>
          <a:xfrm>
            <a:off x="804672" y="1401859"/>
            <a:ext cx="4130185" cy="4054282"/>
          </a:xfrm>
        </p:spPr>
        <p:txBody>
          <a:bodyPr vert="horz" lIns="91440" tIns="45720" rIns="91440" bIns="45720" rtlCol="0" anchor="ctr">
            <a:normAutofit/>
          </a:bodyPr>
          <a:lstStyle/>
          <a:p>
            <a:r>
              <a:rPr lang="en-US" sz="3600" kern="1200" dirty="0" err="1">
                <a:solidFill>
                  <a:schemeClr val="tx2"/>
                </a:solidFill>
                <a:latin typeface="+mj-lt"/>
                <a:ea typeface="+mj-ea"/>
                <a:cs typeface="+mj-cs"/>
              </a:rPr>
              <a:t>Opdracht</a:t>
            </a:r>
            <a:r>
              <a:rPr lang="en-US" sz="3600" kern="1200" dirty="0">
                <a:solidFill>
                  <a:schemeClr val="tx2"/>
                </a:solidFill>
                <a:latin typeface="+mj-lt"/>
                <a:ea typeface="+mj-ea"/>
                <a:cs typeface="+mj-cs"/>
              </a:rPr>
              <a:t> voor </a:t>
            </a:r>
            <a:r>
              <a:rPr lang="en-US" sz="3600" kern="1200" dirty="0" err="1">
                <a:solidFill>
                  <a:schemeClr val="tx2"/>
                </a:solidFill>
                <a:latin typeface="+mj-lt"/>
                <a:ea typeface="+mj-ea"/>
                <a:cs typeface="+mj-cs"/>
              </a:rPr>
              <a:t>volgende</a:t>
            </a:r>
            <a:r>
              <a:rPr lang="en-US" sz="3600" kern="1200" dirty="0">
                <a:solidFill>
                  <a:schemeClr val="tx2"/>
                </a:solidFill>
                <a:latin typeface="+mj-lt"/>
                <a:ea typeface="+mj-ea"/>
                <a:cs typeface="+mj-cs"/>
              </a:rPr>
              <a:t> week: </a:t>
            </a: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kstvak 2">
            <a:extLst>
              <a:ext uri="{FF2B5EF4-FFF2-40B4-BE49-F238E27FC236}">
                <a16:creationId xmlns:a16="http://schemas.microsoft.com/office/drawing/2014/main" id="{C8C60203-8FE0-43BC-A0B3-6CFCBD5CAE49}"/>
              </a:ext>
            </a:extLst>
          </p:cNvPr>
          <p:cNvSpPr txBox="1"/>
          <p:nvPr/>
        </p:nvSpPr>
        <p:spPr>
          <a:xfrm>
            <a:off x="5258789" y="1830140"/>
            <a:ext cx="6128539" cy="3751732"/>
          </a:xfrm>
          <a:prstGeom prst="rect">
            <a:avLst/>
          </a:prstGeom>
        </p:spPr>
        <p:txBody>
          <a:bodyPr vert="horz" lIns="91440" tIns="45720" rIns="91440" bIns="45720" rtlCol="0" anchor="ctr">
            <a:normAutofit lnSpcReduction="10000"/>
          </a:bodyPr>
          <a:lstStyle/>
          <a:p>
            <a:pPr>
              <a:lnSpc>
                <a:spcPct val="90000"/>
              </a:lnSpc>
              <a:spcAft>
                <a:spcPts val="600"/>
              </a:spcAft>
            </a:pPr>
            <a:r>
              <a:rPr lang="nl-NL" sz="2000" dirty="0">
                <a:solidFill>
                  <a:schemeClr val="tx2"/>
                </a:solidFill>
              </a:rPr>
              <a:t>1. Verdeel de artikelen in je IBS groep EN de brochure over bewonersparticipatie, lees ze door en bespreek welke input jullie meenemen in jullie eigen proces en/of ontwerp.</a:t>
            </a:r>
          </a:p>
          <a:p>
            <a:pPr>
              <a:lnSpc>
                <a:spcPct val="90000"/>
              </a:lnSpc>
              <a:spcAft>
                <a:spcPts val="600"/>
              </a:spcAft>
            </a:pPr>
            <a:endParaRPr lang="nl-NL" sz="2000" dirty="0">
              <a:solidFill>
                <a:schemeClr val="tx2"/>
              </a:solidFill>
            </a:endParaRPr>
          </a:p>
          <a:p>
            <a:pPr>
              <a:lnSpc>
                <a:spcPct val="90000"/>
              </a:lnSpc>
              <a:spcAft>
                <a:spcPts val="600"/>
              </a:spcAft>
            </a:pPr>
            <a:r>
              <a:rPr lang="nl-NL" sz="2000" dirty="0">
                <a:solidFill>
                  <a:schemeClr val="tx2"/>
                </a:solidFill>
              </a:rPr>
              <a:t>2. Bespreek in de groep ook het idee van ‘een stadstuin’: wat kun je hiervan meenemen in jullie ontwerp? </a:t>
            </a:r>
          </a:p>
          <a:p>
            <a:pPr>
              <a:lnSpc>
                <a:spcPct val="90000"/>
              </a:lnSpc>
              <a:spcAft>
                <a:spcPts val="600"/>
              </a:spcAft>
            </a:pPr>
            <a:endParaRPr lang="nl-NL" sz="2000" dirty="0">
              <a:solidFill>
                <a:schemeClr val="tx2"/>
              </a:solidFill>
            </a:endParaRPr>
          </a:p>
          <a:p>
            <a:pPr>
              <a:lnSpc>
                <a:spcPct val="90000"/>
              </a:lnSpc>
              <a:spcAft>
                <a:spcPts val="600"/>
              </a:spcAft>
            </a:pPr>
            <a:r>
              <a:rPr lang="nl-NL" sz="2000" dirty="0">
                <a:solidFill>
                  <a:schemeClr val="tx2"/>
                </a:solidFill>
              </a:rPr>
              <a:t>3. Een vertegenwoordiger van de groep geeft een korte presentatie van max. 2 minuten over jullie keuzes. We starten daar de derde les dan mee en gaan dan door over ‘groene speelplekken’ in de stad. </a:t>
            </a:r>
          </a:p>
          <a:p>
            <a:pPr>
              <a:lnSpc>
                <a:spcPct val="90000"/>
              </a:lnSpc>
              <a:spcAft>
                <a:spcPts val="600"/>
              </a:spcAft>
            </a:pPr>
            <a:endParaRPr lang="en-US" dirty="0">
              <a:solidFill>
                <a:schemeClr val="tx2"/>
              </a:solidFill>
            </a:endParaRPr>
          </a:p>
          <a:p>
            <a:pPr>
              <a:lnSpc>
                <a:spcPct val="90000"/>
              </a:lnSpc>
              <a:spcAft>
                <a:spcPts val="600"/>
              </a:spcAft>
            </a:pPr>
            <a:endParaRPr lang="en-US" dirty="0">
              <a:solidFill>
                <a:schemeClr val="tx2"/>
              </a:solidFill>
            </a:endParaRP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39971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el 1">
            <a:extLst>
              <a:ext uri="{FF2B5EF4-FFF2-40B4-BE49-F238E27FC236}">
                <a16:creationId xmlns:a16="http://schemas.microsoft.com/office/drawing/2014/main" id="{D3170177-3029-421D-A713-220014CDC0D2}"/>
              </a:ext>
            </a:extLst>
          </p:cNvPr>
          <p:cNvSpPr>
            <a:spLocks noGrp="1"/>
          </p:cNvSpPr>
          <p:nvPr>
            <p:ph type="title"/>
          </p:nvPr>
        </p:nvSpPr>
        <p:spPr>
          <a:xfrm>
            <a:off x="2047793" y="4614902"/>
            <a:ext cx="8081960" cy="943954"/>
          </a:xfrm>
        </p:spPr>
        <p:txBody>
          <a:bodyPr vert="horz" lIns="91440" tIns="45720" rIns="91440" bIns="45720" rtlCol="0" anchor="b">
            <a:normAutofit/>
          </a:bodyPr>
          <a:lstStyle/>
          <a:p>
            <a:pPr algn="ctr"/>
            <a:r>
              <a:rPr lang="en-US" sz="4000" kern="1200">
                <a:solidFill>
                  <a:schemeClr val="tx1"/>
                </a:solidFill>
                <a:latin typeface="+mj-lt"/>
                <a:ea typeface="+mj-ea"/>
                <a:cs typeface="+mj-cs"/>
              </a:rPr>
              <a:t>Bedankt voor jullie aandacht!</a:t>
            </a:r>
          </a:p>
        </p:txBody>
      </p:sp>
      <p:sp>
        <p:nvSpPr>
          <p:cNvPr id="3" name="Tijdelijke aanduiding voor tekst 2">
            <a:extLst>
              <a:ext uri="{FF2B5EF4-FFF2-40B4-BE49-F238E27FC236}">
                <a16:creationId xmlns:a16="http://schemas.microsoft.com/office/drawing/2014/main" id="{EA392018-7AF6-4E92-993F-C0FAA47D2B2E}"/>
              </a:ext>
            </a:extLst>
          </p:cNvPr>
          <p:cNvSpPr>
            <a:spLocks noGrp="1"/>
          </p:cNvSpPr>
          <p:nvPr>
            <p:ph type="body" idx="1"/>
          </p:nvPr>
        </p:nvSpPr>
        <p:spPr>
          <a:xfrm>
            <a:off x="2047793" y="5558857"/>
            <a:ext cx="8081960" cy="522636"/>
          </a:xfrm>
        </p:spPr>
        <p:txBody>
          <a:bodyPr vert="horz" lIns="91440" tIns="45720" rIns="91440" bIns="45720" rtlCol="0">
            <a:normAutofit/>
          </a:bodyPr>
          <a:lstStyle/>
          <a:p>
            <a:pPr algn="ctr"/>
            <a:r>
              <a:rPr lang="en-US" sz="1600" kern="1200">
                <a:solidFill>
                  <a:schemeClr val="tx1"/>
                </a:solidFill>
                <a:latin typeface="+mn-lt"/>
                <a:ea typeface="+mn-ea"/>
                <a:cs typeface="+mn-cs"/>
              </a:rPr>
              <a:t>Succes met de opdracht en doe er je voordeel mee! </a:t>
            </a:r>
          </a:p>
        </p:txBody>
      </p:sp>
      <p:sp>
        <p:nvSpPr>
          <p:cNvPr id="32"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E39E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E39E3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CD1CDB4-BA14-4557-A139-1159F02BF619}"/>
              </a:ext>
            </a:extLst>
          </p:cNvPr>
          <p:cNvPicPr>
            <a:picLocks noChangeAspect="1"/>
          </p:cNvPicPr>
          <p:nvPr/>
        </p:nvPicPr>
        <p:blipFill>
          <a:blip r:embed="rId2"/>
          <a:stretch>
            <a:fillRect/>
          </a:stretch>
        </p:blipFill>
        <p:spPr>
          <a:xfrm>
            <a:off x="3215640" y="1467091"/>
            <a:ext cx="5760720" cy="2407217"/>
          </a:xfrm>
          <a:prstGeom prst="rect">
            <a:avLst/>
          </a:prstGeom>
          <a:ln w="12700">
            <a:noFill/>
          </a:ln>
        </p:spPr>
      </p:pic>
    </p:spTree>
    <p:extLst>
      <p:ext uri="{BB962C8B-B14F-4D97-AF65-F5344CB8AC3E}">
        <p14:creationId xmlns:p14="http://schemas.microsoft.com/office/powerpoint/2010/main" val="138762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C64F7261-EFB5-48F7-95B1-A29F8F398177}"/>
              </a:ext>
            </a:extLst>
          </p:cNvPr>
          <p:cNvSpPr>
            <a:spLocks noGrp="1"/>
          </p:cNvSpPr>
          <p:nvPr>
            <p:ph type="title"/>
          </p:nvPr>
        </p:nvSpPr>
        <p:spPr>
          <a:xfrm>
            <a:off x="1179226" y="189725"/>
            <a:ext cx="9833548" cy="1325563"/>
          </a:xfrm>
        </p:spPr>
        <p:txBody>
          <a:bodyPr vert="horz" lIns="91440" tIns="45720" rIns="91440" bIns="45720" rtlCol="0" anchor="b">
            <a:normAutofit/>
          </a:bodyPr>
          <a:lstStyle/>
          <a:p>
            <a:pPr algn="ctr"/>
            <a:r>
              <a:rPr lang="en-US" sz="3600" kern="1200" dirty="0" err="1">
                <a:solidFill>
                  <a:schemeClr val="tx2"/>
                </a:solidFill>
                <a:latin typeface="+mj-lt"/>
                <a:ea typeface="+mj-ea"/>
                <a:cs typeface="+mj-cs"/>
              </a:rPr>
              <a:t>Programma</a:t>
            </a:r>
            <a:r>
              <a:rPr lang="en-US" sz="3600" kern="1200" dirty="0">
                <a:solidFill>
                  <a:schemeClr val="tx2"/>
                </a:solidFill>
                <a:latin typeface="+mj-lt"/>
                <a:ea typeface="+mj-ea"/>
                <a:cs typeface="+mj-cs"/>
              </a:rPr>
              <a:t> van </a:t>
            </a:r>
            <a:r>
              <a:rPr lang="en-US" sz="3600" kern="1200" dirty="0" err="1">
                <a:solidFill>
                  <a:schemeClr val="tx2"/>
                </a:solidFill>
                <a:latin typeface="+mj-lt"/>
                <a:ea typeface="+mj-ea"/>
                <a:cs typeface="+mj-cs"/>
              </a:rPr>
              <a:t>deze</a:t>
            </a:r>
            <a:r>
              <a:rPr lang="en-US" sz="3600" kern="1200" dirty="0">
                <a:solidFill>
                  <a:schemeClr val="tx2"/>
                </a:solidFill>
                <a:latin typeface="+mj-lt"/>
                <a:ea typeface="+mj-ea"/>
                <a:cs typeface="+mj-cs"/>
              </a:rPr>
              <a:t> les:</a:t>
            </a:r>
          </a:p>
        </p:txBody>
      </p:sp>
      <p:grpSp>
        <p:nvGrpSpPr>
          <p:cNvPr id="33" name="Group 32">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34" name="Freeform: Shape 33">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kstvak 2">
            <a:extLst>
              <a:ext uri="{FF2B5EF4-FFF2-40B4-BE49-F238E27FC236}">
                <a16:creationId xmlns:a16="http://schemas.microsoft.com/office/drawing/2014/main" id="{8B369E5B-57E6-4CCA-8231-D410362D488A}"/>
              </a:ext>
            </a:extLst>
          </p:cNvPr>
          <p:cNvSpPr txBox="1"/>
          <p:nvPr/>
        </p:nvSpPr>
        <p:spPr>
          <a:xfrm>
            <a:off x="1179226" y="1750222"/>
            <a:ext cx="9833548" cy="2693976"/>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dirty="0" err="1">
                <a:solidFill>
                  <a:schemeClr val="tx2"/>
                </a:solidFill>
              </a:rPr>
              <a:t>Waar</a:t>
            </a:r>
            <a:r>
              <a:rPr lang="en-US" dirty="0">
                <a:solidFill>
                  <a:schemeClr val="tx2"/>
                </a:solidFill>
              </a:rPr>
              <a:t> </a:t>
            </a:r>
            <a:r>
              <a:rPr lang="en-US" dirty="0" err="1">
                <a:solidFill>
                  <a:schemeClr val="tx2"/>
                </a:solidFill>
              </a:rPr>
              <a:t>ging</a:t>
            </a:r>
            <a:r>
              <a:rPr lang="en-US" dirty="0">
                <a:solidFill>
                  <a:schemeClr val="tx2"/>
                </a:solidFill>
              </a:rPr>
              <a:t> het </a:t>
            </a:r>
            <a:r>
              <a:rPr lang="en-US" dirty="0" err="1">
                <a:solidFill>
                  <a:schemeClr val="tx2"/>
                </a:solidFill>
              </a:rPr>
              <a:t>ook</a:t>
            </a:r>
            <a:r>
              <a:rPr lang="en-US" dirty="0">
                <a:solidFill>
                  <a:schemeClr val="tx2"/>
                </a:solidFill>
              </a:rPr>
              <a:t> </a:t>
            </a:r>
            <a:r>
              <a:rPr lang="en-US" dirty="0" err="1">
                <a:solidFill>
                  <a:schemeClr val="tx2"/>
                </a:solidFill>
              </a:rPr>
              <a:t>alweer</a:t>
            </a:r>
            <a:r>
              <a:rPr lang="en-US" dirty="0">
                <a:solidFill>
                  <a:schemeClr val="tx2"/>
                </a:solidFill>
              </a:rPr>
              <a:t> over </a:t>
            </a:r>
            <a:r>
              <a:rPr lang="en-US" dirty="0" err="1">
                <a:solidFill>
                  <a:schemeClr val="tx2"/>
                </a:solidFill>
              </a:rPr>
              <a:t>bij</a:t>
            </a:r>
            <a:r>
              <a:rPr lang="en-US" dirty="0">
                <a:solidFill>
                  <a:schemeClr val="tx2"/>
                </a:solidFill>
              </a:rPr>
              <a:t> </a:t>
            </a:r>
            <a:r>
              <a:rPr lang="en-US" dirty="0" err="1">
                <a:solidFill>
                  <a:schemeClr val="tx2"/>
                </a:solidFill>
              </a:rPr>
              <a:t>Stad</a:t>
            </a:r>
            <a:r>
              <a:rPr lang="en-US" dirty="0">
                <a:solidFill>
                  <a:schemeClr val="tx2"/>
                </a:solidFill>
              </a:rPr>
              <a:t> </a:t>
            </a:r>
            <a:r>
              <a:rPr lang="en-US" dirty="0" err="1">
                <a:solidFill>
                  <a:schemeClr val="tx2"/>
                </a:solidFill>
              </a:rPr>
              <a:t>en</a:t>
            </a:r>
            <a:r>
              <a:rPr lang="en-US" dirty="0">
                <a:solidFill>
                  <a:schemeClr val="tx2"/>
                </a:solidFill>
              </a:rPr>
              <a:t> </a:t>
            </a:r>
            <a:r>
              <a:rPr lang="en-US" dirty="0" err="1">
                <a:solidFill>
                  <a:schemeClr val="tx2"/>
                </a:solidFill>
              </a:rPr>
              <a:t>Wijk</a:t>
            </a:r>
            <a:endParaRPr lang="en-US" dirty="0">
              <a:solidFill>
                <a:schemeClr val="tx2"/>
              </a:solidFill>
            </a:endParaRPr>
          </a:p>
          <a:p>
            <a:pPr marL="342900" indent="-228600">
              <a:lnSpc>
                <a:spcPct val="90000"/>
              </a:lnSpc>
              <a:spcAft>
                <a:spcPts val="600"/>
              </a:spcAft>
              <a:buFont typeface="Arial" panose="020B0604020202020204" pitchFamily="34" charset="0"/>
              <a:buChar char="•"/>
            </a:pPr>
            <a:r>
              <a:rPr lang="en-US" dirty="0" err="1">
                <a:solidFill>
                  <a:schemeClr val="tx2"/>
                </a:solidFill>
              </a:rPr>
              <a:t>Stadsmoestuin</a:t>
            </a:r>
            <a:r>
              <a:rPr lang="en-US" dirty="0">
                <a:solidFill>
                  <a:schemeClr val="tx2"/>
                </a:solidFill>
              </a:rPr>
              <a:t> </a:t>
            </a:r>
            <a:r>
              <a:rPr lang="en-US" dirty="0" err="1">
                <a:solidFill>
                  <a:schemeClr val="tx2"/>
                </a:solidFill>
              </a:rPr>
              <a:t>Korvel</a:t>
            </a:r>
            <a:r>
              <a:rPr lang="en-US" dirty="0">
                <a:solidFill>
                  <a:schemeClr val="tx2"/>
                </a:solidFill>
              </a:rPr>
              <a:t> </a:t>
            </a:r>
            <a:r>
              <a:rPr lang="en-US" dirty="0" err="1">
                <a:solidFill>
                  <a:schemeClr val="tx2"/>
                </a:solidFill>
              </a:rPr>
              <a:t>als</a:t>
            </a:r>
            <a:r>
              <a:rPr lang="en-US" dirty="0">
                <a:solidFill>
                  <a:schemeClr val="tx2"/>
                </a:solidFill>
              </a:rPr>
              <a:t> </a:t>
            </a:r>
            <a:r>
              <a:rPr lang="en-US" dirty="0" err="1">
                <a:solidFill>
                  <a:schemeClr val="tx2"/>
                </a:solidFill>
              </a:rPr>
              <a:t>voorbeeld</a:t>
            </a:r>
            <a:r>
              <a:rPr lang="en-US" dirty="0">
                <a:solidFill>
                  <a:schemeClr val="tx2"/>
                </a:solidFill>
              </a:rPr>
              <a:t> van het </a:t>
            </a:r>
            <a:r>
              <a:rPr lang="en-US" dirty="0" err="1">
                <a:solidFill>
                  <a:schemeClr val="tx2"/>
                </a:solidFill>
              </a:rPr>
              <a:t>fenomeen</a:t>
            </a:r>
            <a:r>
              <a:rPr lang="en-US" dirty="0">
                <a:solidFill>
                  <a:schemeClr val="tx2"/>
                </a:solidFill>
              </a:rPr>
              <a:t> ‘</a:t>
            </a:r>
            <a:r>
              <a:rPr lang="en-US" dirty="0" err="1">
                <a:solidFill>
                  <a:schemeClr val="tx2"/>
                </a:solidFill>
              </a:rPr>
              <a:t>stadtuinen</a:t>
            </a:r>
            <a:r>
              <a:rPr lang="en-US" dirty="0">
                <a:solidFill>
                  <a:schemeClr val="tx2"/>
                </a:solidFill>
              </a:rPr>
              <a:t>’</a:t>
            </a:r>
          </a:p>
          <a:p>
            <a:pPr marL="342900" indent="-228600">
              <a:lnSpc>
                <a:spcPct val="90000"/>
              </a:lnSpc>
              <a:spcAft>
                <a:spcPts val="600"/>
              </a:spcAft>
              <a:buFont typeface="Arial" panose="020B0604020202020204" pitchFamily="34" charset="0"/>
              <a:buChar char="•"/>
            </a:pPr>
            <a:r>
              <a:rPr lang="en-US" dirty="0">
                <a:solidFill>
                  <a:schemeClr val="tx2"/>
                </a:solidFill>
              </a:rPr>
              <a:t>Wat is het </a:t>
            </a:r>
            <a:r>
              <a:rPr lang="en-US" dirty="0" err="1">
                <a:solidFill>
                  <a:schemeClr val="tx2"/>
                </a:solidFill>
              </a:rPr>
              <a:t>eigenlijk</a:t>
            </a:r>
            <a:r>
              <a:rPr lang="en-US" dirty="0">
                <a:solidFill>
                  <a:schemeClr val="tx2"/>
                </a:solidFill>
              </a:rPr>
              <a:t>? </a:t>
            </a:r>
          </a:p>
          <a:p>
            <a:pPr marL="342900" indent="-228600">
              <a:lnSpc>
                <a:spcPct val="90000"/>
              </a:lnSpc>
              <a:spcAft>
                <a:spcPts val="600"/>
              </a:spcAft>
              <a:buFont typeface="Arial" panose="020B0604020202020204" pitchFamily="34" charset="0"/>
              <a:buChar char="•"/>
            </a:pPr>
            <a:r>
              <a:rPr lang="en-US" dirty="0" err="1">
                <a:solidFill>
                  <a:schemeClr val="tx2"/>
                </a:solidFill>
              </a:rPr>
              <a:t>Functies</a:t>
            </a:r>
            <a:r>
              <a:rPr lang="en-US" dirty="0">
                <a:solidFill>
                  <a:schemeClr val="tx2"/>
                </a:solidFill>
              </a:rPr>
              <a:t> van </a:t>
            </a:r>
            <a:r>
              <a:rPr lang="en-US" dirty="0" err="1">
                <a:solidFill>
                  <a:schemeClr val="tx2"/>
                </a:solidFill>
              </a:rPr>
              <a:t>groen</a:t>
            </a:r>
            <a:r>
              <a:rPr lang="en-US" dirty="0">
                <a:solidFill>
                  <a:schemeClr val="tx2"/>
                </a:solidFill>
              </a:rPr>
              <a:t> in de </a:t>
            </a:r>
            <a:r>
              <a:rPr lang="en-US" dirty="0" err="1">
                <a:solidFill>
                  <a:schemeClr val="tx2"/>
                </a:solidFill>
              </a:rPr>
              <a:t>stedelijke</a:t>
            </a:r>
            <a:r>
              <a:rPr lang="en-US" dirty="0">
                <a:solidFill>
                  <a:schemeClr val="tx2"/>
                </a:solidFill>
              </a:rPr>
              <a:t> </a:t>
            </a:r>
            <a:r>
              <a:rPr lang="en-US" dirty="0" err="1">
                <a:solidFill>
                  <a:schemeClr val="tx2"/>
                </a:solidFill>
              </a:rPr>
              <a:t>omgeving</a:t>
            </a:r>
            <a:r>
              <a:rPr lang="en-US" dirty="0">
                <a:solidFill>
                  <a:schemeClr val="tx2"/>
                </a:solidFill>
              </a:rPr>
              <a:t> </a:t>
            </a:r>
          </a:p>
          <a:p>
            <a:pPr marL="342900" indent="-228600">
              <a:lnSpc>
                <a:spcPct val="90000"/>
              </a:lnSpc>
              <a:spcAft>
                <a:spcPts val="600"/>
              </a:spcAft>
              <a:buFont typeface="Arial" panose="020B0604020202020204" pitchFamily="34" charset="0"/>
              <a:buChar char="•"/>
            </a:pPr>
            <a:r>
              <a:rPr lang="en-US" dirty="0" err="1">
                <a:solidFill>
                  <a:schemeClr val="tx2"/>
                </a:solidFill>
              </a:rPr>
              <a:t>Hoezo</a:t>
            </a:r>
            <a:r>
              <a:rPr lang="en-US" dirty="0">
                <a:solidFill>
                  <a:schemeClr val="tx2"/>
                </a:solidFill>
              </a:rPr>
              <a:t>, </a:t>
            </a:r>
            <a:r>
              <a:rPr lang="en-US" dirty="0" err="1">
                <a:solidFill>
                  <a:schemeClr val="tx2"/>
                </a:solidFill>
              </a:rPr>
              <a:t>burgerinitiatief</a:t>
            </a:r>
            <a:r>
              <a:rPr lang="en-US" dirty="0">
                <a:solidFill>
                  <a:schemeClr val="tx2"/>
                </a:solidFill>
              </a:rPr>
              <a:t>? </a:t>
            </a:r>
            <a:r>
              <a:rPr lang="en-US" dirty="0" err="1">
                <a:solidFill>
                  <a:schemeClr val="tx2"/>
                </a:solidFill>
              </a:rPr>
              <a:t>En</a:t>
            </a:r>
            <a:r>
              <a:rPr lang="en-US" dirty="0">
                <a:solidFill>
                  <a:schemeClr val="tx2"/>
                </a:solidFill>
              </a:rPr>
              <a:t> hoe </a:t>
            </a:r>
            <a:r>
              <a:rPr lang="en-US" dirty="0" err="1">
                <a:solidFill>
                  <a:schemeClr val="tx2"/>
                </a:solidFill>
              </a:rPr>
              <a:t>participeren</a:t>
            </a:r>
            <a:r>
              <a:rPr lang="en-US" dirty="0">
                <a:solidFill>
                  <a:schemeClr val="tx2"/>
                </a:solidFill>
              </a:rPr>
              <a:t> </a:t>
            </a:r>
            <a:r>
              <a:rPr lang="en-US" dirty="0" err="1">
                <a:solidFill>
                  <a:schemeClr val="tx2"/>
                </a:solidFill>
              </a:rPr>
              <a:t>bewoners</a:t>
            </a:r>
            <a:r>
              <a:rPr lang="en-US" dirty="0">
                <a:solidFill>
                  <a:schemeClr val="tx2"/>
                </a:solidFill>
              </a:rPr>
              <a:t>?</a:t>
            </a:r>
          </a:p>
          <a:p>
            <a:pPr marL="342900" indent="-228600">
              <a:lnSpc>
                <a:spcPct val="90000"/>
              </a:lnSpc>
              <a:spcAft>
                <a:spcPts val="600"/>
              </a:spcAft>
              <a:buFont typeface="Arial" panose="020B0604020202020204" pitchFamily="34" charset="0"/>
              <a:buChar char="•"/>
            </a:pPr>
            <a:r>
              <a:rPr lang="en-US" dirty="0">
                <a:solidFill>
                  <a:schemeClr val="tx2"/>
                </a:solidFill>
              </a:rPr>
              <a:t>Wat </a:t>
            </a:r>
            <a:r>
              <a:rPr lang="en-US" dirty="0" err="1">
                <a:solidFill>
                  <a:schemeClr val="tx2"/>
                </a:solidFill>
              </a:rPr>
              <a:t>kun</a:t>
            </a:r>
            <a:r>
              <a:rPr lang="en-US" dirty="0">
                <a:solidFill>
                  <a:schemeClr val="tx2"/>
                </a:solidFill>
              </a:rPr>
              <a:t> je </a:t>
            </a:r>
            <a:r>
              <a:rPr lang="en-US" dirty="0" err="1">
                <a:solidFill>
                  <a:schemeClr val="tx2"/>
                </a:solidFill>
              </a:rPr>
              <a:t>meenemen</a:t>
            </a:r>
            <a:r>
              <a:rPr lang="en-US" dirty="0">
                <a:solidFill>
                  <a:schemeClr val="tx2"/>
                </a:solidFill>
              </a:rPr>
              <a:t> </a:t>
            </a:r>
            <a:r>
              <a:rPr lang="en-US" dirty="0" err="1">
                <a:solidFill>
                  <a:schemeClr val="tx2"/>
                </a:solidFill>
              </a:rPr>
              <a:t>uit</a:t>
            </a:r>
            <a:r>
              <a:rPr lang="en-US" dirty="0">
                <a:solidFill>
                  <a:schemeClr val="tx2"/>
                </a:solidFill>
              </a:rPr>
              <a:t> </a:t>
            </a:r>
            <a:r>
              <a:rPr lang="en-US" dirty="0" err="1">
                <a:solidFill>
                  <a:schemeClr val="tx2"/>
                </a:solidFill>
              </a:rPr>
              <a:t>dit</a:t>
            </a:r>
            <a:r>
              <a:rPr lang="en-US" dirty="0">
                <a:solidFill>
                  <a:schemeClr val="tx2"/>
                </a:solidFill>
              </a:rPr>
              <a:t> </a:t>
            </a:r>
            <a:r>
              <a:rPr lang="en-US" dirty="0" err="1">
                <a:solidFill>
                  <a:schemeClr val="tx2"/>
                </a:solidFill>
              </a:rPr>
              <a:t>idee</a:t>
            </a:r>
            <a:r>
              <a:rPr lang="en-US" dirty="0">
                <a:solidFill>
                  <a:schemeClr val="tx2"/>
                </a:solidFill>
              </a:rPr>
              <a:t> voor </a:t>
            </a:r>
            <a:r>
              <a:rPr lang="en-US" dirty="0" err="1">
                <a:solidFill>
                  <a:schemeClr val="tx2"/>
                </a:solidFill>
              </a:rPr>
              <a:t>jullie</a:t>
            </a:r>
            <a:r>
              <a:rPr lang="en-US" dirty="0">
                <a:solidFill>
                  <a:schemeClr val="tx2"/>
                </a:solidFill>
              </a:rPr>
              <a:t> </a:t>
            </a:r>
            <a:r>
              <a:rPr lang="en-US" dirty="0" err="1">
                <a:solidFill>
                  <a:schemeClr val="tx2"/>
                </a:solidFill>
              </a:rPr>
              <a:t>ontwerp</a:t>
            </a:r>
            <a:r>
              <a:rPr lang="en-US" dirty="0">
                <a:solidFill>
                  <a:schemeClr val="tx2"/>
                </a:solidFill>
              </a:rPr>
              <a:t>? </a:t>
            </a:r>
          </a:p>
          <a:p>
            <a:pPr marL="342900" indent="-228600">
              <a:lnSpc>
                <a:spcPct val="90000"/>
              </a:lnSpc>
              <a:spcAft>
                <a:spcPts val="600"/>
              </a:spcAft>
              <a:buFont typeface="Arial" panose="020B0604020202020204" pitchFamily="34" charset="0"/>
              <a:buChar char="•"/>
            </a:pPr>
            <a:r>
              <a:rPr lang="en-US" dirty="0" err="1">
                <a:solidFill>
                  <a:schemeClr val="tx2"/>
                </a:solidFill>
              </a:rPr>
              <a:t>Afronding</a:t>
            </a:r>
            <a:r>
              <a:rPr lang="en-US" dirty="0">
                <a:solidFill>
                  <a:schemeClr val="tx2"/>
                </a:solidFill>
              </a:rPr>
              <a:t> met </a:t>
            </a:r>
            <a:r>
              <a:rPr lang="en-US" dirty="0" err="1">
                <a:solidFill>
                  <a:schemeClr val="tx2"/>
                </a:solidFill>
              </a:rPr>
              <a:t>opdracht</a:t>
            </a:r>
            <a:r>
              <a:rPr lang="en-US" dirty="0">
                <a:solidFill>
                  <a:schemeClr val="tx2"/>
                </a:solidFill>
              </a:rPr>
              <a:t> voor </a:t>
            </a:r>
            <a:r>
              <a:rPr lang="en-US" dirty="0" err="1">
                <a:solidFill>
                  <a:schemeClr val="tx2"/>
                </a:solidFill>
              </a:rPr>
              <a:t>volgende</a:t>
            </a:r>
            <a:r>
              <a:rPr lang="en-US" dirty="0">
                <a:solidFill>
                  <a:schemeClr val="tx2"/>
                </a:solidFill>
              </a:rPr>
              <a:t> week. </a:t>
            </a:r>
          </a:p>
        </p:txBody>
      </p:sp>
      <p:grpSp>
        <p:nvGrpSpPr>
          <p:cNvPr id="39" name="Group 38">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40" name="Freeform: Shape 39">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Diagram 7">
            <a:extLst>
              <a:ext uri="{FF2B5EF4-FFF2-40B4-BE49-F238E27FC236}">
                <a16:creationId xmlns:a16="http://schemas.microsoft.com/office/drawing/2014/main" id="{C0B496B7-A55D-43D8-8644-3BAD21C55A6D}"/>
              </a:ext>
            </a:extLst>
          </p:cNvPr>
          <p:cNvGraphicFramePr/>
          <p:nvPr>
            <p:extLst>
              <p:ext uri="{D42A27DB-BD31-4B8C-83A1-F6EECF244321}">
                <p14:modId xmlns:p14="http://schemas.microsoft.com/office/powerpoint/2010/main" val="953538424"/>
              </p:ext>
            </p:extLst>
          </p:nvPr>
        </p:nvGraphicFramePr>
        <p:xfrm>
          <a:off x="6097915" y="4003040"/>
          <a:ext cx="4456426" cy="245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482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E449AD-2302-48E5-A441-F251B2996614}"/>
              </a:ext>
            </a:extLst>
          </p:cNvPr>
          <p:cNvSpPr>
            <a:spLocks noGrp="1"/>
          </p:cNvSpPr>
          <p:nvPr>
            <p:ph type="title"/>
          </p:nvPr>
        </p:nvSpPr>
        <p:spPr/>
        <p:txBody>
          <a:bodyPr/>
          <a:lstStyle/>
          <a:p>
            <a:r>
              <a:rPr lang="nl-NL" dirty="0">
                <a:solidFill>
                  <a:schemeClr val="accent6"/>
                </a:solidFill>
              </a:rPr>
              <a:t>Korte terugblik les 1</a:t>
            </a:r>
          </a:p>
        </p:txBody>
      </p:sp>
      <p:sp>
        <p:nvSpPr>
          <p:cNvPr id="3" name="Rechthoek 2">
            <a:extLst>
              <a:ext uri="{FF2B5EF4-FFF2-40B4-BE49-F238E27FC236}">
                <a16:creationId xmlns:a16="http://schemas.microsoft.com/office/drawing/2014/main" id="{6D083EA7-CAAE-44F3-B700-D6A762D67391}"/>
              </a:ext>
            </a:extLst>
          </p:cNvPr>
          <p:cNvSpPr/>
          <p:nvPr/>
        </p:nvSpPr>
        <p:spPr>
          <a:xfrm>
            <a:off x="838199" y="1508463"/>
            <a:ext cx="10515599" cy="1200329"/>
          </a:xfrm>
          <a:prstGeom prst="rect">
            <a:avLst/>
          </a:prstGeom>
          <a:solidFill>
            <a:schemeClr val="accent6">
              <a:lumMod val="40000"/>
              <a:lumOff val="60000"/>
            </a:schemeClr>
          </a:solidFill>
        </p:spPr>
        <p:txBody>
          <a:bodyPr wrap="square">
            <a:spAutoFit/>
          </a:bodyPr>
          <a:lstStyle/>
          <a:p>
            <a:pPr>
              <a:spcAft>
                <a:spcPts val="600"/>
              </a:spcAft>
            </a:pPr>
            <a:r>
              <a:rPr lang="nl-NL" dirty="0"/>
              <a:t>Deze periode gaan we tijdens de lessen van Stad en Wijk kijken naar allerlei voorbeelden waarbij bewoners betrokken zijn bij de inrichting van een gebied of wijk. Zo hebben ze invloed op hun eigen leefomgeving en spelen ze een actieve rol in de maatschappij. Door de voorbeelden in de komende lessen zie je hoe dat werkt, welke organisaties daarbij betrokken zijn en wat de succes &amp; knelpunten zijn. </a:t>
            </a:r>
          </a:p>
        </p:txBody>
      </p:sp>
      <p:graphicFrame>
        <p:nvGraphicFramePr>
          <p:cNvPr id="4" name="Tabel 3">
            <a:extLst>
              <a:ext uri="{FF2B5EF4-FFF2-40B4-BE49-F238E27FC236}">
                <a16:creationId xmlns:a16="http://schemas.microsoft.com/office/drawing/2014/main" id="{1FB7BBA6-5300-4D22-A31D-A6E085BE3EEC}"/>
              </a:ext>
            </a:extLst>
          </p:cNvPr>
          <p:cNvGraphicFramePr>
            <a:graphicFrameLocks noGrp="1"/>
          </p:cNvGraphicFramePr>
          <p:nvPr>
            <p:extLst>
              <p:ext uri="{D42A27DB-BD31-4B8C-83A1-F6EECF244321}">
                <p14:modId xmlns:p14="http://schemas.microsoft.com/office/powerpoint/2010/main" val="673912738"/>
              </p:ext>
            </p:extLst>
          </p:nvPr>
        </p:nvGraphicFramePr>
        <p:xfrm>
          <a:off x="838198" y="2834026"/>
          <a:ext cx="10515599" cy="3108960"/>
        </p:xfrm>
        <a:graphic>
          <a:graphicData uri="http://schemas.openxmlformats.org/drawingml/2006/table">
            <a:tbl>
              <a:tblPr>
                <a:noFill/>
              </a:tblPr>
              <a:tblGrid>
                <a:gridCol w="5276916">
                  <a:extLst>
                    <a:ext uri="{9D8B030D-6E8A-4147-A177-3AD203B41FA5}">
                      <a16:colId xmlns:a16="http://schemas.microsoft.com/office/drawing/2014/main" val="677696603"/>
                    </a:ext>
                  </a:extLst>
                </a:gridCol>
                <a:gridCol w="5238683">
                  <a:extLst>
                    <a:ext uri="{9D8B030D-6E8A-4147-A177-3AD203B41FA5}">
                      <a16:colId xmlns:a16="http://schemas.microsoft.com/office/drawing/2014/main" val="2171437973"/>
                    </a:ext>
                  </a:extLst>
                </a:gridCol>
              </a:tblGrid>
              <a:tr h="3108960">
                <a:tc>
                  <a:txBody>
                    <a:bodyPr/>
                    <a:lstStyle/>
                    <a:p>
                      <a:pPr algn="l" rtl="0" fontAlgn="base"/>
                      <a:r>
                        <a:rPr lang="nl-NL" sz="1800" b="1" i="0" dirty="0">
                          <a:solidFill>
                            <a:schemeClr val="tx1">
                              <a:lumMod val="85000"/>
                              <a:lumOff val="15000"/>
                            </a:schemeClr>
                          </a:solidFill>
                          <a:effectLst/>
                          <a:latin typeface="Arial" panose="020B0604020202020204" pitchFamily="34" charset="0"/>
                          <a:cs typeface="Arial" panose="020B0604020202020204" pitchFamily="34" charset="0"/>
                        </a:rPr>
                        <a:t>Intro thema:</a:t>
                      </a:r>
                    </a:p>
                    <a:p>
                      <a:pPr algn="l" rtl="0" fontAlgn="base"/>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Fysieke en sociale leefbaarheid </a:t>
                      </a:r>
                    </a:p>
                    <a:p>
                      <a:pPr algn="l" rtl="0" fontAlgn="base"/>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Bewonersparticipatie  </a:t>
                      </a:r>
                    </a:p>
                    <a:p>
                      <a:pPr algn="l" rtl="0" fontAlgn="base"/>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Burgerinitiatieven  </a:t>
                      </a:r>
                    </a:p>
                    <a:p>
                      <a:pPr algn="l" rtl="0" fontAlgn="base"/>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Omgevingswet </a:t>
                      </a:r>
                    </a:p>
                  </a:txBody>
                  <a:tcPr marL="442351" marR="265411" marT="265411" marB="265411">
                    <a:lnL w="12700" cmpd="sng">
                      <a:noFill/>
                      <a:prstDash val="solid"/>
                    </a:lnL>
                    <a:lnR w="38100" cap="flat" cmpd="sng" algn="ctr">
                      <a:solidFill>
                        <a:srgbClr val="FFFFFF"/>
                      </a:solidFill>
                      <a:prstDash val="solid"/>
                    </a:lnR>
                    <a:lnT w="12700" cmpd="sng">
                      <a:noFill/>
                      <a:prstDash val="solid"/>
                    </a:lnT>
                    <a:lnB w="12700" cmpd="sng">
                      <a:noFill/>
                      <a:prstDash val="solid"/>
                    </a:lnB>
                    <a:solidFill>
                      <a:schemeClr val="accent5">
                        <a:alpha val="30196"/>
                      </a:schemeClr>
                    </a:solidFill>
                  </a:tcPr>
                </a:tc>
                <a:tc>
                  <a:txBody>
                    <a:bodyPr/>
                    <a:lstStyle/>
                    <a:p>
                      <a:pPr algn="l" rtl="0" fontAlgn="base"/>
                      <a:r>
                        <a:rPr lang="nl-NL" sz="1800" b="1" i="0" dirty="0">
                          <a:solidFill>
                            <a:schemeClr val="tx1">
                              <a:lumMod val="85000"/>
                              <a:lumOff val="15000"/>
                            </a:schemeClr>
                          </a:solidFill>
                          <a:effectLst/>
                          <a:latin typeface="Arial" panose="020B0604020202020204" pitchFamily="34" charset="0"/>
                          <a:cs typeface="Arial" panose="020B0604020202020204" pitchFamily="34" charset="0"/>
                        </a:rPr>
                        <a:t>Intro op begrippen</a:t>
                      </a:r>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  </a:t>
                      </a:r>
                    </a:p>
                    <a:p>
                      <a:pPr algn="l" rtl="0" fontAlgn="base"/>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Woningcoöperaties </a:t>
                      </a:r>
                    </a:p>
                    <a:p>
                      <a:pPr algn="l" rtl="0" fontAlgn="base"/>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De gemeente  </a:t>
                      </a:r>
                    </a:p>
                    <a:p>
                      <a:pPr algn="l" rtl="0" fontAlgn="base"/>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Omgevingswet </a:t>
                      </a:r>
                    </a:p>
                    <a:p>
                      <a:pPr algn="l" rtl="0" fontAlgn="base"/>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Leefbaarheid </a:t>
                      </a:r>
                    </a:p>
                    <a:p>
                      <a:pPr algn="l" rtl="0" fontAlgn="base"/>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Bewonersparticipatie </a:t>
                      </a:r>
                    </a:p>
                    <a:p>
                      <a:pPr algn="l" rtl="0" fontAlgn="base"/>
                      <a:r>
                        <a:rPr lang="nl-NL" sz="1800" b="0" i="0" dirty="0">
                          <a:solidFill>
                            <a:schemeClr val="tx1">
                              <a:lumMod val="85000"/>
                              <a:lumOff val="15000"/>
                            </a:schemeClr>
                          </a:solidFill>
                          <a:effectLst/>
                          <a:latin typeface="Arial" panose="020B0604020202020204" pitchFamily="34" charset="0"/>
                          <a:cs typeface="Arial" panose="020B0604020202020204" pitchFamily="34" charset="0"/>
                        </a:rPr>
                        <a:t>Burgerinitiatieven </a:t>
                      </a:r>
                    </a:p>
                  </a:txBody>
                  <a:tcPr marL="442351" marR="265411" marT="265411" marB="265411">
                    <a:lnL w="38100" cap="flat" cmpd="sng" algn="ctr">
                      <a:solidFill>
                        <a:srgbClr val="FFFFFF"/>
                      </a:solidFill>
                      <a:prstDash val="solid"/>
                    </a:lnL>
                    <a:lnR w="12700" cmpd="sng">
                      <a:noFill/>
                      <a:prstDash val="solid"/>
                    </a:lnR>
                    <a:lnT w="12700" cmpd="sng">
                      <a:noFill/>
                      <a:prstDash val="solid"/>
                    </a:lnT>
                    <a:lnB w="12700" cmpd="sng">
                      <a:noFill/>
                      <a:prstDash val="solid"/>
                    </a:lnB>
                    <a:solidFill>
                      <a:schemeClr val="accent5">
                        <a:alpha val="30196"/>
                      </a:schemeClr>
                    </a:solidFill>
                  </a:tcPr>
                </a:tc>
                <a:extLst>
                  <a:ext uri="{0D108BD9-81ED-4DB2-BD59-A6C34878D82A}">
                    <a16:rowId xmlns:a16="http://schemas.microsoft.com/office/drawing/2014/main" val="2835896707"/>
                  </a:ext>
                </a:extLst>
              </a:tr>
            </a:tbl>
          </a:graphicData>
        </a:graphic>
      </p:graphicFrame>
    </p:spTree>
    <p:extLst>
      <p:ext uri="{BB962C8B-B14F-4D97-AF65-F5344CB8AC3E}">
        <p14:creationId xmlns:p14="http://schemas.microsoft.com/office/powerpoint/2010/main" val="3281059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A39F7D-8382-4122-BB18-445D32BE8465}"/>
              </a:ext>
            </a:extLst>
          </p:cNvPr>
          <p:cNvSpPr>
            <a:spLocks noGrp="1"/>
          </p:cNvSpPr>
          <p:nvPr>
            <p:ph type="title"/>
          </p:nvPr>
        </p:nvSpPr>
        <p:spPr/>
        <p:txBody>
          <a:bodyPr/>
          <a:lstStyle/>
          <a:p>
            <a:r>
              <a:rPr lang="nl-NL" dirty="0">
                <a:solidFill>
                  <a:schemeClr val="accent6"/>
                </a:solidFill>
              </a:rPr>
              <a:t>Stadstuinen</a:t>
            </a:r>
            <a:endParaRPr lang="nl-NL" dirty="0"/>
          </a:p>
        </p:txBody>
      </p:sp>
      <p:sp>
        <p:nvSpPr>
          <p:cNvPr id="3" name="Ovaal 2">
            <a:extLst>
              <a:ext uri="{FF2B5EF4-FFF2-40B4-BE49-F238E27FC236}">
                <a16:creationId xmlns:a16="http://schemas.microsoft.com/office/drawing/2014/main" id="{12DBD251-DA1F-4DFD-8DAA-07B25D1B76B1}"/>
              </a:ext>
            </a:extLst>
          </p:cNvPr>
          <p:cNvSpPr/>
          <p:nvPr/>
        </p:nvSpPr>
        <p:spPr>
          <a:xfrm>
            <a:off x="4010025" y="719138"/>
            <a:ext cx="2828925" cy="971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dirty="0"/>
              <a:t>Buurttuin</a:t>
            </a:r>
            <a:r>
              <a:rPr lang="nl-NL" dirty="0"/>
              <a:t> </a:t>
            </a:r>
          </a:p>
        </p:txBody>
      </p:sp>
      <p:sp>
        <p:nvSpPr>
          <p:cNvPr id="4" name="Ovaal 3">
            <a:extLst>
              <a:ext uri="{FF2B5EF4-FFF2-40B4-BE49-F238E27FC236}">
                <a16:creationId xmlns:a16="http://schemas.microsoft.com/office/drawing/2014/main" id="{03B94DA0-7783-43B0-93B3-DB51463C9F9F}"/>
              </a:ext>
            </a:extLst>
          </p:cNvPr>
          <p:cNvSpPr/>
          <p:nvPr/>
        </p:nvSpPr>
        <p:spPr>
          <a:xfrm>
            <a:off x="714375" y="1690688"/>
            <a:ext cx="2886075" cy="161925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t>Pluk- en proeftuin</a:t>
            </a:r>
          </a:p>
        </p:txBody>
      </p:sp>
      <p:sp>
        <p:nvSpPr>
          <p:cNvPr id="5" name="Rechthoek 4">
            <a:extLst>
              <a:ext uri="{FF2B5EF4-FFF2-40B4-BE49-F238E27FC236}">
                <a16:creationId xmlns:a16="http://schemas.microsoft.com/office/drawing/2014/main" id="{DEC83691-ED96-480C-83B0-EBA130F14AFA}"/>
              </a:ext>
            </a:extLst>
          </p:cNvPr>
          <p:cNvSpPr/>
          <p:nvPr/>
        </p:nvSpPr>
        <p:spPr>
          <a:xfrm>
            <a:off x="971550" y="5769530"/>
            <a:ext cx="9620250" cy="369332"/>
          </a:xfrm>
          <a:prstGeom prst="rect">
            <a:avLst/>
          </a:prstGeom>
        </p:spPr>
        <p:txBody>
          <a:bodyPr wrap="square">
            <a:spAutoFit/>
          </a:bodyPr>
          <a:lstStyle/>
          <a:p>
            <a:r>
              <a:rPr lang="nl-NL" dirty="0">
                <a:hlinkClick r:id="rId2"/>
              </a:rPr>
              <a:t>https://www.socialevraagstukken.nl/voorbij-de-tijdelijkheid-van-groene-initiatieven/</a:t>
            </a:r>
            <a:endParaRPr lang="nl-NL" dirty="0"/>
          </a:p>
        </p:txBody>
      </p:sp>
      <p:sp>
        <p:nvSpPr>
          <p:cNvPr id="6" name="Rechthoek 5">
            <a:extLst>
              <a:ext uri="{FF2B5EF4-FFF2-40B4-BE49-F238E27FC236}">
                <a16:creationId xmlns:a16="http://schemas.microsoft.com/office/drawing/2014/main" id="{C3400C41-6349-4891-A178-C1C46A1E2721}"/>
              </a:ext>
            </a:extLst>
          </p:cNvPr>
          <p:cNvSpPr/>
          <p:nvPr/>
        </p:nvSpPr>
        <p:spPr>
          <a:xfrm>
            <a:off x="5172074" y="2294275"/>
            <a:ext cx="6096000" cy="2031325"/>
          </a:xfrm>
          <a:prstGeom prst="rect">
            <a:avLst/>
          </a:prstGeom>
          <a:solidFill>
            <a:schemeClr val="accent6">
              <a:lumMod val="20000"/>
              <a:lumOff val="80000"/>
            </a:schemeClr>
          </a:solidFill>
        </p:spPr>
        <p:txBody>
          <a:bodyPr>
            <a:spAutoFit/>
          </a:bodyPr>
          <a:lstStyle/>
          <a:p>
            <a:r>
              <a:rPr lang="nl-NL" dirty="0"/>
              <a:t>Stadstuinen in wijken en straten zijn de afgelopen jaren als paddenstoelen uit de grond geschoten. Burgers, gemeenten, sociale ondernemingen en woningcorporaties hebben deze spontane, zelfgeorganiseerde groene initiatieven omarmd. Niet zo gek, want dergelijke initiatieven dragen bij aan uiteenlopende waarden zoals cohesie, </a:t>
            </a:r>
            <a:r>
              <a:rPr lang="nl-NL" dirty="0" err="1"/>
              <a:t>leefkwaliteit</a:t>
            </a:r>
            <a:r>
              <a:rPr lang="nl-NL" dirty="0"/>
              <a:t> en klimaatbestendigheid.</a:t>
            </a:r>
          </a:p>
        </p:txBody>
      </p:sp>
      <p:sp>
        <p:nvSpPr>
          <p:cNvPr id="7" name="Pijl: rechts 6">
            <a:extLst>
              <a:ext uri="{FF2B5EF4-FFF2-40B4-BE49-F238E27FC236}">
                <a16:creationId xmlns:a16="http://schemas.microsoft.com/office/drawing/2014/main" id="{8F0FB3B0-B6AD-423D-8A54-3C02B35B90AC}"/>
              </a:ext>
            </a:extLst>
          </p:cNvPr>
          <p:cNvSpPr/>
          <p:nvPr/>
        </p:nvSpPr>
        <p:spPr>
          <a:xfrm>
            <a:off x="3805237" y="2841962"/>
            <a:ext cx="1247775" cy="369332"/>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jl: omlaag 7">
            <a:extLst>
              <a:ext uri="{FF2B5EF4-FFF2-40B4-BE49-F238E27FC236}">
                <a16:creationId xmlns:a16="http://schemas.microsoft.com/office/drawing/2014/main" id="{56A40DC9-930A-444A-9523-53E0AF884829}"/>
              </a:ext>
            </a:extLst>
          </p:cNvPr>
          <p:cNvSpPr/>
          <p:nvPr/>
        </p:nvSpPr>
        <p:spPr>
          <a:xfrm>
            <a:off x="7096126" y="4553798"/>
            <a:ext cx="295274" cy="987533"/>
          </a:xfrm>
          <a:prstGeom prst="downArrow">
            <a:avLst>
              <a:gd name="adj1" fmla="val 62500"/>
              <a:gd name="adj2"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74778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9" name="Rectangle 8">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2" name="Afbeelding 1" descr="Afbeelding met schermafbeelding, computer, teken&#10;&#10;Automatisch gegenereerde beschrijving">
            <a:extLst>
              <a:ext uri="{FF2B5EF4-FFF2-40B4-BE49-F238E27FC236}">
                <a16:creationId xmlns:a16="http://schemas.microsoft.com/office/drawing/2014/main" id="{C321BCAB-6323-4A6B-8B71-C96630294D4F}"/>
              </a:ext>
            </a:extLst>
          </p:cNvPr>
          <p:cNvPicPr>
            <a:picLocks noChangeAspect="1"/>
          </p:cNvPicPr>
          <p:nvPr/>
        </p:nvPicPr>
        <p:blipFill rotWithShape="1">
          <a:blip r:embed="rId2"/>
          <a:srcRect t="12303" r="1" b="2283"/>
          <a:stretch/>
        </p:blipFill>
        <p:spPr>
          <a:xfrm rot="21480000">
            <a:off x="1137837" y="1003258"/>
            <a:ext cx="9916327" cy="4764396"/>
          </a:xfrm>
          <a:prstGeom prst="rect">
            <a:avLst/>
          </a:prstGeom>
        </p:spPr>
      </p:pic>
      <p:sp>
        <p:nvSpPr>
          <p:cNvPr id="3" name="Tekstballon: ovaal 2">
            <a:extLst>
              <a:ext uri="{FF2B5EF4-FFF2-40B4-BE49-F238E27FC236}">
                <a16:creationId xmlns:a16="http://schemas.microsoft.com/office/drawing/2014/main" id="{C9F20EDD-248D-4BB3-AF7A-60A08E884F99}"/>
              </a:ext>
            </a:extLst>
          </p:cNvPr>
          <p:cNvSpPr/>
          <p:nvPr/>
        </p:nvSpPr>
        <p:spPr>
          <a:xfrm rot="523437">
            <a:off x="5965541" y="332216"/>
            <a:ext cx="5699316" cy="22326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Lees het eerste gedeelte van het artikel: welke drie zaken belangrijk zijn voor het voortbestaan van een stadstuin? </a:t>
            </a:r>
          </a:p>
        </p:txBody>
      </p:sp>
    </p:spTree>
    <p:extLst>
      <p:ext uri="{BB962C8B-B14F-4D97-AF65-F5344CB8AC3E}">
        <p14:creationId xmlns:p14="http://schemas.microsoft.com/office/powerpoint/2010/main" val="2544890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 name="Titel 2">
            <a:extLst>
              <a:ext uri="{FF2B5EF4-FFF2-40B4-BE49-F238E27FC236}">
                <a16:creationId xmlns:a16="http://schemas.microsoft.com/office/drawing/2014/main" id="{9E71FCAC-51BE-44AC-B62A-EFF0BBDEBDD4}"/>
              </a:ext>
            </a:extLst>
          </p:cNvPr>
          <p:cNvSpPr txBox="1">
            <a:spLocks noGrp="1"/>
          </p:cNvSpPr>
          <p:nvPr>
            <p:ph type="title"/>
          </p:nvPr>
        </p:nvSpPr>
        <p:spPr>
          <a:xfrm>
            <a:off x="770989" y="1124923"/>
            <a:ext cx="4130185" cy="4054282"/>
          </a:xfrm>
          <a:prstGeom prst="rect">
            <a:avLst/>
          </a:prstGeom>
        </p:spPr>
        <p:txBody>
          <a:bodyPr vert="horz" lIns="91440" tIns="45720" rIns="91440" bIns="45720" rtlCol="0" anchor="ctr">
            <a:normAutofit/>
          </a:bodyPr>
          <a:lstStyle/>
          <a:p>
            <a:pPr>
              <a:spcAft>
                <a:spcPts val="600"/>
              </a:spcAft>
            </a:pPr>
            <a:r>
              <a:rPr lang="en-US" sz="3600" kern="1200" dirty="0" err="1">
                <a:solidFill>
                  <a:schemeClr val="tx2"/>
                </a:solidFill>
                <a:latin typeface="+mj-lt"/>
                <a:ea typeface="+mj-ea"/>
                <a:cs typeface="+mj-cs"/>
              </a:rPr>
              <a:t>Voorbeeld</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stadstuin</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Korvel</a:t>
            </a:r>
            <a:r>
              <a:rPr lang="en-US" sz="3600" kern="1200" dirty="0">
                <a:solidFill>
                  <a:schemeClr val="tx2"/>
                </a:solidFill>
                <a:latin typeface="+mj-lt"/>
                <a:ea typeface="+mj-ea"/>
                <a:cs typeface="+mj-cs"/>
              </a:rPr>
              <a:t> </a:t>
            </a:r>
          </a:p>
        </p:txBody>
      </p:sp>
      <p:grpSp>
        <p:nvGrpSpPr>
          <p:cNvPr id="13" name="Group 12">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hthoek 3">
            <a:extLst>
              <a:ext uri="{FF2B5EF4-FFF2-40B4-BE49-F238E27FC236}">
                <a16:creationId xmlns:a16="http://schemas.microsoft.com/office/drawing/2014/main" id="{383A90B9-B3EE-4FE4-825A-8E020333AD04}"/>
              </a:ext>
            </a:extLst>
          </p:cNvPr>
          <p:cNvSpPr/>
          <p:nvPr/>
        </p:nvSpPr>
        <p:spPr>
          <a:xfrm>
            <a:off x="5463644" y="1066799"/>
            <a:ext cx="6128539" cy="3751732"/>
          </a:xfrm>
          <a:prstGeom prst="rect">
            <a:avLst/>
          </a:prstGeom>
        </p:spPr>
        <p:txBody>
          <a:bodyPr vert="horz" lIns="91440" tIns="45720" rIns="91440" bIns="45720" rtlCol="0" anchor="ctr">
            <a:normAutofit/>
          </a:bodyPr>
          <a:lstStyle/>
          <a:p>
            <a:pPr>
              <a:lnSpc>
                <a:spcPct val="90000"/>
              </a:lnSpc>
              <a:spcAft>
                <a:spcPts val="600"/>
              </a:spcAft>
            </a:pPr>
            <a:r>
              <a:rPr lang="en-US" b="0" i="0" dirty="0" err="1">
                <a:solidFill>
                  <a:schemeClr val="tx2"/>
                </a:solidFill>
                <a:effectLst/>
              </a:rPr>
              <a:t>Een</a:t>
            </a:r>
            <a:r>
              <a:rPr lang="en-US" b="0" i="0" dirty="0">
                <a:solidFill>
                  <a:schemeClr val="tx2"/>
                </a:solidFill>
                <a:effectLst/>
              </a:rPr>
              <a:t> Energy Garden is </a:t>
            </a:r>
            <a:r>
              <a:rPr lang="en-US" b="0" i="0" dirty="0" err="1">
                <a:solidFill>
                  <a:schemeClr val="tx2"/>
                </a:solidFill>
                <a:effectLst/>
              </a:rPr>
              <a:t>een</a:t>
            </a:r>
            <a:r>
              <a:rPr lang="en-US" b="0" i="0" dirty="0">
                <a:solidFill>
                  <a:schemeClr val="tx2"/>
                </a:solidFill>
                <a:effectLst/>
              </a:rPr>
              <a:t> </a:t>
            </a:r>
            <a:r>
              <a:rPr lang="en-US" b="0" i="0" dirty="0" err="1">
                <a:solidFill>
                  <a:schemeClr val="tx2"/>
                </a:solidFill>
                <a:effectLst/>
              </a:rPr>
              <a:t>tuinproject</a:t>
            </a:r>
            <a:r>
              <a:rPr lang="en-US" b="0" i="0" dirty="0">
                <a:solidFill>
                  <a:schemeClr val="tx2"/>
                </a:solidFill>
                <a:effectLst/>
              </a:rPr>
              <a:t> </a:t>
            </a:r>
            <a:r>
              <a:rPr lang="en-US" b="0" i="0" dirty="0" err="1">
                <a:solidFill>
                  <a:schemeClr val="tx2"/>
                </a:solidFill>
                <a:effectLst/>
              </a:rPr>
              <a:t>waarin</a:t>
            </a:r>
            <a:r>
              <a:rPr lang="en-US" b="0" i="0" dirty="0">
                <a:solidFill>
                  <a:schemeClr val="tx2"/>
                </a:solidFill>
                <a:effectLst/>
              </a:rPr>
              <a:t> </a:t>
            </a:r>
            <a:r>
              <a:rPr lang="en-US" b="0" i="0" dirty="0" err="1">
                <a:solidFill>
                  <a:schemeClr val="tx2"/>
                </a:solidFill>
                <a:effectLst/>
              </a:rPr>
              <a:t>mensen</a:t>
            </a:r>
            <a:r>
              <a:rPr lang="en-US" b="0" i="0" dirty="0">
                <a:solidFill>
                  <a:schemeClr val="tx2"/>
                </a:solidFill>
                <a:effectLst/>
              </a:rPr>
              <a:t> de </a:t>
            </a:r>
            <a:r>
              <a:rPr lang="en-US" b="0" i="0" dirty="0" err="1">
                <a:solidFill>
                  <a:schemeClr val="tx2"/>
                </a:solidFill>
                <a:effectLst/>
              </a:rPr>
              <a:t>handen</a:t>
            </a:r>
            <a:r>
              <a:rPr lang="en-US" b="0" i="0" dirty="0">
                <a:solidFill>
                  <a:schemeClr val="tx2"/>
                </a:solidFill>
                <a:effectLst/>
              </a:rPr>
              <a:t> in </a:t>
            </a:r>
            <a:r>
              <a:rPr lang="en-US" b="0" i="0" dirty="0" err="1">
                <a:solidFill>
                  <a:schemeClr val="tx2"/>
                </a:solidFill>
                <a:effectLst/>
              </a:rPr>
              <a:t>een</a:t>
            </a:r>
            <a:r>
              <a:rPr lang="en-US" b="0" i="0" dirty="0">
                <a:solidFill>
                  <a:schemeClr val="tx2"/>
                </a:solidFill>
                <a:effectLst/>
              </a:rPr>
              <a:t> </a:t>
            </a:r>
            <a:r>
              <a:rPr lang="en-US" b="0" i="0" dirty="0" err="1">
                <a:solidFill>
                  <a:schemeClr val="tx2"/>
                </a:solidFill>
                <a:effectLst/>
              </a:rPr>
              <a:t>slaan</a:t>
            </a:r>
            <a:r>
              <a:rPr lang="en-US" b="0" i="0" dirty="0">
                <a:solidFill>
                  <a:schemeClr val="tx2"/>
                </a:solidFill>
                <a:effectLst/>
              </a:rPr>
              <a:t> om </a:t>
            </a:r>
            <a:r>
              <a:rPr lang="en-US" b="0" i="0" dirty="0" err="1">
                <a:solidFill>
                  <a:schemeClr val="tx2"/>
                </a:solidFill>
                <a:effectLst/>
              </a:rPr>
              <a:t>gezamenlijk</a:t>
            </a:r>
            <a:r>
              <a:rPr lang="en-US" b="0" i="0" dirty="0">
                <a:solidFill>
                  <a:schemeClr val="tx2"/>
                </a:solidFill>
                <a:effectLst/>
              </a:rPr>
              <a:t> </a:t>
            </a:r>
            <a:r>
              <a:rPr lang="en-US" b="0" i="0" dirty="0" err="1">
                <a:solidFill>
                  <a:schemeClr val="tx2"/>
                </a:solidFill>
                <a:effectLst/>
              </a:rPr>
              <a:t>groenten</a:t>
            </a:r>
            <a:r>
              <a:rPr lang="en-US" b="0" i="0" dirty="0">
                <a:solidFill>
                  <a:schemeClr val="tx2"/>
                </a:solidFill>
                <a:effectLst/>
              </a:rPr>
              <a:t> </a:t>
            </a:r>
            <a:r>
              <a:rPr lang="en-US" b="0" i="0" dirty="0" err="1">
                <a:solidFill>
                  <a:schemeClr val="tx2"/>
                </a:solidFill>
                <a:effectLst/>
              </a:rPr>
              <a:t>te</a:t>
            </a:r>
            <a:r>
              <a:rPr lang="en-US" b="0" i="0" dirty="0">
                <a:solidFill>
                  <a:schemeClr val="tx2"/>
                </a:solidFill>
                <a:effectLst/>
              </a:rPr>
              <a:t> </a:t>
            </a:r>
            <a:r>
              <a:rPr lang="en-US" b="0" i="0" dirty="0" err="1">
                <a:solidFill>
                  <a:schemeClr val="tx2"/>
                </a:solidFill>
                <a:effectLst/>
              </a:rPr>
              <a:t>gaan</a:t>
            </a:r>
            <a:r>
              <a:rPr lang="en-US" b="0" i="0" dirty="0">
                <a:solidFill>
                  <a:schemeClr val="tx2"/>
                </a:solidFill>
                <a:effectLst/>
              </a:rPr>
              <a:t> </a:t>
            </a:r>
            <a:r>
              <a:rPr lang="en-US" b="0" i="0" dirty="0" err="1">
                <a:solidFill>
                  <a:schemeClr val="tx2"/>
                </a:solidFill>
                <a:effectLst/>
              </a:rPr>
              <a:t>verbouwen</a:t>
            </a:r>
            <a:r>
              <a:rPr lang="en-US" b="0" i="0" dirty="0">
                <a:solidFill>
                  <a:schemeClr val="tx2"/>
                </a:solidFill>
                <a:effectLst/>
              </a:rPr>
              <a:t>. De </a:t>
            </a:r>
            <a:r>
              <a:rPr lang="en-US" b="0" i="0" dirty="0" err="1">
                <a:solidFill>
                  <a:schemeClr val="tx2"/>
                </a:solidFill>
                <a:effectLst/>
              </a:rPr>
              <a:t>effecten</a:t>
            </a:r>
            <a:r>
              <a:rPr lang="en-US" b="0" i="0" dirty="0">
                <a:solidFill>
                  <a:schemeClr val="tx2"/>
                </a:solidFill>
                <a:effectLst/>
              </a:rPr>
              <a:t> van Energy Garden </a:t>
            </a:r>
            <a:r>
              <a:rPr lang="en-US" b="0" i="0" dirty="0" err="1">
                <a:solidFill>
                  <a:schemeClr val="tx2"/>
                </a:solidFill>
                <a:effectLst/>
              </a:rPr>
              <a:t>zijn</a:t>
            </a:r>
            <a:r>
              <a:rPr lang="en-US" b="0" i="0" dirty="0">
                <a:solidFill>
                  <a:schemeClr val="tx2"/>
                </a:solidFill>
                <a:effectLst/>
              </a:rPr>
              <a:t> </a:t>
            </a:r>
            <a:r>
              <a:rPr lang="en-US" b="0" i="0" dirty="0" err="1">
                <a:solidFill>
                  <a:schemeClr val="tx2"/>
                </a:solidFill>
                <a:effectLst/>
              </a:rPr>
              <a:t>onder</a:t>
            </a:r>
            <a:r>
              <a:rPr lang="en-US" b="0" i="0" dirty="0">
                <a:solidFill>
                  <a:schemeClr val="tx2"/>
                </a:solidFill>
                <a:effectLst/>
              </a:rPr>
              <a:t> </a:t>
            </a:r>
            <a:r>
              <a:rPr lang="en-US" b="0" i="0" dirty="0" err="1">
                <a:solidFill>
                  <a:schemeClr val="tx2"/>
                </a:solidFill>
                <a:effectLst/>
              </a:rPr>
              <a:t>andere</a:t>
            </a:r>
            <a:r>
              <a:rPr lang="en-US" b="0" i="0" dirty="0">
                <a:solidFill>
                  <a:schemeClr val="tx2"/>
                </a:solidFill>
                <a:effectLst/>
              </a:rPr>
              <a:t> </a:t>
            </a:r>
            <a:r>
              <a:rPr lang="en-US" b="0" i="0" dirty="0" err="1">
                <a:solidFill>
                  <a:schemeClr val="tx2"/>
                </a:solidFill>
                <a:effectLst/>
              </a:rPr>
              <a:t>kennis</a:t>
            </a:r>
            <a:r>
              <a:rPr lang="en-US" b="0" i="0" dirty="0">
                <a:solidFill>
                  <a:schemeClr val="tx2"/>
                </a:solidFill>
                <a:effectLst/>
              </a:rPr>
              <a:t> </a:t>
            </a:r>
            <a:r>
              <a:rPr lang="en-US" b="0" i="0" dirty="0" err="1">
                <a:solidFill>
                  <a:schemeClr val="tx2"/>
                </a:solidFill>
                <a:effectLst/>
              </a:rPr>
              <a:t>delen</a:t>
            </a:r>
            <a:r>
              <a:rPr lang="en-US" b="0" i="0" dirty="0">
                <a:solidFill>
                  <a:schemeClr val="tx2"/>
                </a:solidFill>
                <a:effectLst/>
              </a:rPr>
              <a:t>, </a:t>
            </a:r>
            <a:r>
              <a:rPr lang="en-US" b="0" i="0" dirty="0" err="1">
                <a:solidFill>
                  <a:schemeClr val="tx2"/>
                </a:solidFill>
                <a:effectLst/>
              </a:rPr>
              <a:t>sociale</a:t>
            </a:r>
            <a:r>
              <a:rPr lang="en-US" b="0" i="0" dirty="0">
                <a:solidFill>
                  <a:schemeClr val="tx2"/>
                </a:solidFill>
                <a:effectLst/>
              </a:rPr>
              <a:t> </a:t>
            </a:r>
            <a:r>
              <a:rPr lang="en-US" b="0" i="0" dirty="0" err="1">
                <a:solidFill>
                  <a:schemeClr val="tx2"/>
                </a:solidFill>
                <a:effectLst/>
              </a:rPr>
              <a:t>cohesie</a:t>
            </a:r>
            <a:r>
              <a:rPr lang="en-US" b="0" i="0" dirty="0">
                <a:solidFill>
                  <a:schemeClr val="tx2"/>
                </a:solidFill>
                <a:effectLst/>
              </a:rPr>
              <a:t> </a:t>
            </a:r>
            <a:r>
              <a:rPr lang="en-US" b="0" i="0" dirty="0" err="1">
                <a:solidFill>
                  <a:schemeClr val="tx2"/>
                </a:solidFill>
                <a:effectLst/>
              </a:rPr>
              <a:t>verbeteren</a:t>
            </a:r>
            <a:r>
              <a:rPr lang="en-US" b="0" i="0" dirty="0">
                <a:solidFill>
                  <a:schemeClr val="tx2"/>
                </a:solidFill>
                <a:effectLst/>
              </a:rPr>
              <a:t>, </a:t>
            </a:r>
            <a:r>
              <a:rPr lang="en-US" b="0" i="0" dirty="0" err="1">
                <a:solidFill>
                  <a:schemeClr val="tx2"/>
                </a:solidFill>
                <a:effectLst/>
              </a:rPr>
              <a:t>gezondheid</a:t>
            </a:r>
            <a:r>
              <a:rPr lang="en-US" b="0" i="0" dirty="0">
                <a:solidFill>
                  <a:schemeClr val="tx2"/>
                </a:solidFill>
                <a:effectLst/>
              </a:rPr>
              <a:t> </a:t>
            </a:r>
            <a:r>
              <a:rPr lang="en-US" b="0" i="0" dirty="0" err="1">
                <a:solidFill>
                  <a:schemeClr val="tx2"/>
                </a:solidFill>
                <a:effectLst/>
              </a:rPr>
              <a:t>stimuleren</a:t>
            </a:r>
            <a:r>
              <a:rPr lang="en-US" b="0" i="0" dirty="0">
                <a:solidFill>
                  <a:schemeClr val="tx2"/>
                </a:solidFill>
                <a:effectLst/>
              </a:rPr>
              <a:t>, </a:t>
            </a:r>
            <a:r>
              <a:rPr lang="en-US" b="0" i="0" dirty="0" err="1">
                <a:solidFill>
                  <a:schemeClr val="tx2"/>
                </a:solidFill>
                <a:effectLst/>
              </a:rPr>
              <a:t>leefbaarheid</a:t>
            </a:r>
            <a:r>
              <a:rPr lang="en-US" b="0" i="0" dirty="0">
                <a:solidFill>
                  <a:schemeClr val="tx2"/>
                </a:solidFill>
                <a:effectLst/>
              </a:rPr>
              <a:t> </a:t>
            </a:r>
            <a:r>
              <a:rPr lang="en-US" b="0" i="0" dirty="0" err="1">
                <a:solidFill>
                  <a:schemeClr val="tx2"/>
                </a:solidFill>
                <a:effectLst/>
              </a:rPr>
              <a:t>en</a:t>
            </a:r>
            <a:r>
              <a:rPr lang="en-US" b="0" i="0" dirty="0">
                <a:solidFill>
                  <a:schemeClr val="tx2"/>
                </a:solidFill>
                <a:effectLst/>
              </a:rPr>
              <a:t> </a:t>
            </a:r>
            <a:r>
              <a:rPr lang="en-US" b="0" i="0" dirty="0" err="1">
                <a:solidFill>
                  <a:schemeClr val="tx2"/>
                </a:solidFill>
                <a:effectLst/>
              </a:rPr>
              <a:t>wijkeconomie</a:t>
            </a:r>
            <a:r>
              <a:rPr lang="en-US" b="0" i="0" dirty="0">
                <a:solidFill>
                  <a:schemeClr val="tx2"/>
                </a:solidFill>
                <a:effectLst/>
              </a:rPr>
              <a:t> </a:t>
            </a:r>
            <a:r>
              <a:rPr lang="en-US" b="0" i="0" dirty="0" err="1">
                <a:solidFill>
                  <a:schemeClr val="tx2"/>
                </a:solidFill>
                <a:effectLst/>
              </a:rPr>
              <a:t>bevorderen</a:t>
            </a:r>
            <a:r>
              <a:rPr lang="en-US" b="0" i="0" dirty="0">
                <a:solidFill>
                  <a:schemeClr val="tx2"/>
                </a:solidFill>
                <a:effectLst/>
              </a:rPr>
              <a:t>. </a:t>
            </a:r>
            <a:r>
              <a:rPr lang="en-US" b="0" i="0" dirty="0" err="1">
                <a:solidFill>
                  <a:schemeClr val="tx2"/>
                </a:solidFill>
                <a:effectLst/>
              </a:rPr>
              <a:t>Samen</a:t>
            </a:r>
            <a:r>
              <a:rPr lang="en-US" b="0" i="0" dirty="0">
                <a:solidFill>
                  <a:schemeClr val="tx2"/>
                </a:solidFill>
                <a:effectLst/>
              </a:rPr>
              <a:t> in de </a:t>
            </a:r>
            <a:r>
              <a:rPr lang="en-US" b="0" i="0" dirty="0" err="1">
                <a:solidFill>
                  <a:schemeClr val="tx2"/>
                </a:solidFill>
                <a:effectLst/>
              </a:rPr>
              <a:t>tuin</a:t>
            </a:r>
            <a:r>
              <a:rPr lang="en-US" b="0" i="0" dirty="0">
                <a:solidFill>
                  <a:schemeClr val="tx2"/>
                </a:solidFill>
                <a:effectLst/>
              </a:rPr>
              <a:t> </a:t>
            </a:r>
            <a:r>
              <a:rPr lang="en-US" b="0" i="0" dirty="0" err="1">
                <a:solidFill>
                  <a:schemeClr val="tx2"/>
                </a:solidFill>
                <a:effectLst/>
              </a:rPr>
              <a:t>werken</a:t>
            </a:r>
            <a:r>
              <a:rPr lang="en-US" b="0" i="0" dirty="0">
                <a:solidFill>
                  <a:schemeClr val="tx2"/>
                </a:solidFill>
                <a:effectLst/>
              </a:rPr>
              <a:t> is </a:t>
            </a:r>
            <a:r>
              <a:rPr lang="en-US" b="0" i="0" dirty="0" err="1">
                <a:solidFill>
                  <a:schemeClr val="tx2"/>
                </a:solidFill>
                <a:effectLst/>
              </a:rPr>
              <a:t>ontspannend</a:t>
            </a:r>
            <a:r>
              <a:rPr lang="en-US" b="0" i="0" dirty="0">
                <a:solidFill>
                  <a:schemeClr val="tx2"/>
                </a:solidFill>
                <a:effectLst/>
              </a:rPr>
              <a:t>, maar </a:t>
            </a:r>
            <a:r>
              <a:rPr lang="en-US" b="0" i="0" dirty="0" err="1">
                <a:solidFill>
                  <a:schemeClr val="tx2"/>
                </a:solidFill>
                <a:effectLst/>
              </a:rPr>
              <a:t>ook</a:t>
            </a:r>
            <a:r>
              <a:rPr lang="en-US" b="0" i="0" dirty="0">
                <a:solidFill>
                  <a:schemeClr val="tx2"/>
                </a:solidFill>
                <a:effectLst/>
              </a:rPr>
              <a:t> </a:t>
            </a:r>
            <a:r>
              <a:rPr lang="en-US" b="0" i="0" dirty="0" err="1">
                <a:solidFill>
                  <a:schemeClr val="tx2"/>
                </a:solidFill>
                <a:effectLst/>
              </a:rPr>
              <a:t>leerzaam</a:t>
            </a:r>
            <a:r>
              <a:rPr lang="en-US" b="0" i="0" dirty="0">
                <a:solidFill>
                  <a:schemeClr val="tx2"/>
                </a:solidFill>
                <a:effectLst/>
              </a:rPr>
              <a:t>: </a:t>
            </a:r>
            <a:r>
              <a:rPr lang="en-US" b="0" i="0" dirty="0" err="1">
                <a:solidFill>
                  <a:schemeClr val="tx2"/>
                </a:solidFill>
                <a:effectLst/>
              </a:rPr>
              <a:t>zelf</a:t>
            </a:r>
            <a:r>
              <a:rPr lang="en-US" b="0" i="0" dirty="0">
                <a:solidFill>
                  <a:schemeClr val="tx2"/>
                </a:solidFill>
                <a:effectLst/>
              </a:rPr>
              <a:t> </a:t>
            </a:r>
            <a:r>
              <a:rPr lang="en-US" b="0" i="0" dirty="0" err="1">
                <a:solidFill>
                  <a:schemeClr val="tx2"/>
                </a:solidFill>
                <a:effectLst/>
              </a:rPr>
              <a:t>groente</a:t>
            </a:r>
            <a:r>
              <a:rPr lang="en-US" b="0" i="0" dirty="0">
                <a:solidFill>
                  <a:schemeClr val="tx2"/>
                </a:solidFill>
                <a:effectLst/>
              </a:rPr>
              <a:t>- </a:t>
            </a:r>
            <a:r>
              <a:rPr lang="en-US" b="0" i="0" dirty="0" err="1">
                <a:solidFill>
                  <a:schemeClr val="tx2"/>
                </a:solidFill>
                <a:effectLst/>
              </a:rPr>
              <a:t>en</a:t>
            </a:r>
            <a:r>
              <a:rPr lang="en-US" b="0" i="0" dirty="0">
                <a:solidFill>
                  <a:schemeClr val="tx2"/>
                </a:solidFill>
                <a:effectLst/>
              </a:rPr>
              <a:t> fruit </a:t>
            </a:r>
            <a:r>
              <a:rPr lang="en-US" b="0" i="0" dirty="0" err="1">
                <a:solidFill>
                  <a:schemeClr val="tx2"/>
                </a:solidFill>
                <a:effectLst/>
              </a:rPr>
              <a:t>telen</a:t>
            </a:r>
            <a:r>
              <a:rPr lang="en-US" b="0" i="0" dirty="0">
                <a:solidFill>
                  <a:schemeClr val="tx2"/>
                </a:solidFill>
                <a:effectLst/>
              </a:rPr>
              <a:t> is </a:t>
            </a:r>
            <a:r>
              <a:rPr lang="en-US" b="0" i="0" dirty="0" err="1">
                <a:solidFill>
                  <a:schemeClr val="tx2"/>
                </a:solidFill>
                <a:effectLst/>
              </a:rPr>
              <a:t>een</a:t>
            </a:r>
            <a:r>
              <a:rPr lang="en-US" b="0" i="0" dirty="0">
                <a:solidFill>
                  <a:schemeClr val="tx2"/>
                </a:solidFill>
                <a:effectLst/>
              </a:rPr>
              <a:t> </a:t>
            </a:r>
            <a:r>
              <a:rPr lang="en-US" b="0" i="0" dirty="0" err="1">
                <a:solidFill>
                  <a:schemeClr val="tx2"/>
                </a:solidFill>
                <a:effectLst/>
              </a:rPr>
              <a:t>bezigheid</a:t>
            </a:r>
            <a:r>
              <a:rPr lang="en-US" b="0" i="0" dirty="0">
                <a:solidFill>
                  <a:schemeClr val="tx2"/>
                </a:solidFill>
                <a:effectLst/>
              </a:rPr>
              <a:t> die </a:t>
            </a:r>
            <a:r>
              <a:rPr lang="en-US" b="0" i="0" dirty="0" err="1">
                <a:solidFill>
                  <a:schemeClr val="tx2"/>
                </a:solidFill>
                <a:effectLst/>
              </a:rPr>
              <a:t>kennis</a:t>
            </a:r>
            <a:r>
              <a:rPr lang="en-US" b="0" i="0" dirty="0">
                <a:solidFill>
                  <a:schemeClr val="tx2"/>
                </a:solidFill>
                <a:effectLst/>
              </a:rPr>
              <a:t> </a:t>
            </a:r>
            <a:r>
              <a:rPr lang="en-US" b="0" i="0" dirty="0" err="1">
                <a:solidFill>
                  <a:schemeClr val="tx2"/>
                </a:solidFill>
                <a:effectLst/>
              </a:rPr>
              <a:t>een</a:t>
            </a:r>
            <a:r>
              <a:rPr lang="en-US" b="0" i="0" dirty="0">
                <a:solidFill>
                  <a:schemeClr val="tx2"/>
                </a:solidFill>
                <a:effectLst/>
              </a:rPr>
              <a:t> </a:t>
            </a:r>
            <a:r>
              <a:rPr lang="en-US" b="0" i="0" dirty="0" err="1">
                <a:solidFill>
                  <a:schemeClr val="tx2"/>
                </a:solidFill>
                <a:effectLst/>
              </a:rPr>
              <a:t>vaardigheden</a:t>
            </a:r>
            <a:r>
              <a:rPr lang="en-US" b="0" i="0" dirty="0">
                <a:solidFill>
                  <a:schemeClr val="tx2"/>
                </a:solidFill>
                <a:effectLst/>
              </a:rPr>
              <a:t> van </a:t>
            </a:r>
            <a:r>
              <a:rPr lang="en-US" b="0" i="0" dirty="0" err="1">
                <a:solidFill>
                  <a:schemeClr val="tx2"/>
                </a:solidFill>
                <a:effectLst/>
              </a:rPr>
              <a:t>mensen</a:t>
            </a:r>
            <a:r>
              <a:rPr lang="en-US" b="0" i="0" dirty="0">
                <a:solidFill>
                  <a:schemeClr val="tx2"/>
                </a:solidFill>
                <a:effectLst/>
              </a:rPr>
              <a:t> </a:t>
            </a:r>
            <a:r>
              <a:rPr lang="en-US" b="0" i="0" dirty="0" err="1">
                <a:solidFill>
                  <a:schemeClr val="tx2"/>
                </a:solidFill>
                <a:effectLst/>
              </a:rPr>
              <a:t>nodig</a:t>
            </a:r>
            <a:r>
              <a:rPr lang="en-US" b="0" i="0" dirty="0">
                <a:solidFill>
                  <a:schemeClr val="tx2"/>
                </a:solidFill>
                <a:effectLst/>
              </a:rPr>
              <a:t> </a:t>
            </a:r>
            <a:r>
              <a:rPr lang="en-US" b="0" i="0" dirty="0" err="1">
                <a:solidFill>
                  <a:schemeClr val="tx2"/>
                </a:solidFill>
                <a:effectLst/>
              </a:rPr>
              <a:t>heeft</a:t>
            </a:r>
            <a:r>
              <a:rPr lang="en-US" b="0" i="0" dirty="0">
                <a:solidFill>
                  <a:schemeClr val="tx2"/>
                </a:solidFill>
                <a:effectLst/>
              </a:rPr>
              <a:t> </a:t>
            </a:r>
            <a:r>
              <a:rPr lang="en-US" b="0" i="0" dirty="0" err="1">
                <a:solidFill>
                  <a:schemeClr val="tx2"/>
                </a:solidFill>
                <a:effectLst/>
              </a:rPr>
              <a:t>en</a:t>
            </a:r>
            <a:r>
              <a:rPr lang="en-US" b="0" i="0" dirty="0">
                <a:solidFill>
                  <a:schemeClr val="tx2"/>
                </a:solidFill>
                <a:effectLst/>
              </a:rPr>
              <a:t> het </a:t>
            </a:r>
            <a:r>
              <a:rPr lang="en-US" b="0" i="0" dirty="0" err="1">
                <a:solidFill>
                  <a:schemeClr val="tx2"/>
                </a:solidFill>
                <a:effectLst/>
              </a:rPr>
              <a:t>daagt</a:t>
            </a:r>
            <a:r>
              <a:rPr lang="en-US" b="0" i="0" dirty="0">
                <a:solidFill>
                  <a:schemeClr val="tx2"/>
                </a:solidFill>
                <a:effectLst/>
              </a:rPr>
              <a:t> </a:t>
            </a:r>
            <a:r>
              <a:rPr lang="en-US" b="0" i="0" dirty="0" err="1">
                <a:solidFill>
                  <a:schemeClr val="tx2"/>
                </a:solidFill>
                <a:effectLst/>
              </a:rPr>
              <a:t>mensen</a:t>
            </a:r>
            <a:r>
              <a:rPr lang="en-US" b="0" i="0" dirty="0">
                <a:solidFill>
                  <a:schemeClr val="tx2"/>
                </a:solidFill>
                <a:effectLst/>
              </a:rPr>
              <a:t> </a:t>
            </a:r>
            <a:r>
              <a:rPr lang="en-US" b="0" i="0" dirty="0" err="1">
                <a:solidFill>
                  <a:schemeClr val="tx2"/>
                </a:solidFill>
                <a:effectLst/>
              </a:rPr>
              <a:t>uit</a:t>
            </a:r>
            <a:r>
              <a:rPr lang="en-US" b="0" i="0" dirty="0">
                <a:solidFill>
                  <a:schemeClr val="tx2"/>
                </a:solidFill>
                <a:effectLst/>
              </a:rPr>
              <a:t> om (</a:t>
            </a:r>
            <a:r>
              <a:rPr lang="en-US" b="0" i="0" dirty="0" err="1">
                <a:solidFill>
                  <a:schemeClr val="tx2"/>
                </a:solidFill>
                <a:effectLst/>
              </a:rPr>
              <a:t>weer</a:t>
            </a:r>
            <a:r>
              <a:rPr lang="en-US" b="0" i="0" dirty="0">
                <a:solidFill>
                  <a:schemeClr val="tx2"/>
                </a:solidFill>
                <a:effectLst/>
              </a:rPr>
              <a:t>) van </a:t>
            </a:r>
            <a:r>
              <a:rPr lang="en-US" b="0" i="0" dirty="0" err="1">
                <a:solidFill>
                  <a:schemeClr val="tx2"/>
                </a:solidFill>
                <a:effectLst/>
              </a:rPr>
              <a:t>te</a:t>
            </a:r>
            <a:r>
              <a:rPr lang="en-US" b="0" i="0" dirty="0">
                <a:solidFill>
                  <a:schemeClr val="tx2"/>
                </a:solidFill>
                <a:effectLst/>
              </a:rPr>
              <a:t> </a:t>
            </a:r>
            <a:r>
              <a:rPr lang="en-US" b="0" i="0" dirty="0" err="1">
                <a:solidFill>
                  <a:schemeClr val="tx2"/>
                </a:solidFill>
                <a:effectLst/>
              </a:rPr>
              <a:t>leren</a:t>
            </a:r>
            <a:r>
              <a:rPr lang="en-US" b="0" i="0" dirty="0">
                <a:solidFill>
                  <a:schemeClr val="tx2"/>
                </a:solidFill>
                <a:effectLst/>
              </a:rPr>
              <a:t>.</a:t>
            </a:r>
          </a:p>
          <a:p>
            <a:pPr>
              <a:lnSpc>
                <a:spcPct val="90000"/>
              </a:lnSpc>
              <a:spcAft>
                <a:spcPts val="600"/>
              </a:spcAft>
            </a:pPr>
            <a:endParaRPr lang="en-US" dirty="0">
              <a:solidFill>
                <a:schemeClr val="tx2"/>
              </a:solidFill>
            </a:endParaRPr>
          </a:p>
          <a:p>
            <a:pPr>
              <a:lnSpc>
                <a:spcPct val="90000"/>
              </a:lnSpc>
              <a:spcAft>
                <a:spcPts val="600"/>
              </a:spcAft>
            </a:pPr>
            <a:endParaRPr lang="en-US" dirty="0">
              <a:solidFill>
                <a:schemeClr val="tx2"/>
              </a:solidFill>
            </a:endParaRPr>
          </a:p>
        </p:txBody>
      </p:sp>
      <p:grpSp>
        <p:nvGrpSpPr>
          <p:cNvPr id="19" name="Group 18">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20" name="Freeform: Shape 19">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hthoek 17">
            <a:extLst>
              <a:ext uri="{FF2B5EF4-FFF2-40B4-BE49-F238E27FC236}">
                <a16:creationId xmlns:a16="http://schemas.microsoft.com/office/drawing/2014/main" id="{623F2F1B-8027-45B7-9ECD-2C8812DB0DDB}"/>
              </a:ext>
            </a:extLst>
          </p:cNvPr>
          <p:cNvSpPr/>
          <p:nvPr/>
        </p:nvSpPr>
        <p:spPr>
          <a:xfrm>
            <a:off x="5496387" y="4456894"/>
            <a:ext cx="4678336" cy="1000274"/>
          </a:xfrm>
          <a:prstGeom prst="rect">
            <a:avLst/>
          </a:prstGeom>
        </p:spPr>
        <p:txBody>
          <a:bodyPr wrap="square">
            <a:spAutoFit/>
          </a:bodyPr>
          <a:lstStyle/>
          <a:p>
            <a:pPr>
              <a:spcAft>
                <a:spcPts val="600"/>
              </a:spcAft>
            </a:pPr>
            <a:r>
              <a:rPr lang="nl-NL" dirty="0">
                <a:hlinkClick r:id="rId2"/>
              </a:rPr>
              <a:t>https://stichtingsocialenergy.nl/energy-garden/</a:t>
            </a:r>
            <a:r>
              <a:rPr lang="nl-NL" dirty="0"/>
              <a:t> </a:t>
            </a:r>
          </a:p>
          <a:p>
            <a:pPr>
              <a:spcAft>
                <a:spcPts val="600"/>
              </a:spcAft>
            </a:pPr>
            <a:r>
              <a:rPr lang="nl-NL" dirty="0"/>
              <a:t> = meer info over de tuin: een collectief en maatschappelijk initiatief</a:t>
            </a:r>
          </a:p>
        </p:txBody>
      </p:sp>
      <p:pic>
        <p:nvPicPr>
          <p:cNvPr id="5" name="Afbeelding 4">
            <a:extLst>
              <a:ext uri="{FF2B5EF4-FFF2-40B4-BE49-F238E27FC236}">
                <a16:creationId xmlns:a16="http://schemas.microsoft.com/office/drawing/2014/main" id="{B9D7D091-DDB9-4571-B327-C1D51EC77745}"/>
              </a:ext>
            </a:extLst>
          </p:cNvPr>
          <p:cNvPicPr>
            <a:picLocks noChangeAspect="1"/>
          </p:cNvPicPr>
          <p:nvPr/>
        </p:nvPicPr>
        <p:blipFill>
          <a:blip r:embed="rId3"/>
          <a:stretch>
            <a:fillRect/>
          </a:stretch>
        </p:blipFill>
        <p:spPr>
          <a:xfrm>
            <a:off x="962577" y="3995852"/>
            <a:ext cx="2109399" cy="1963082"/>
          </a:xfrm>
          <a:prstGeom prst="rect">
            <a:avLst/>
          </a:prstGeom>
        </p:spPr>
      </p:pic>
    </p:spTree>
    <p:extLst>
      <p:ext uri="{BB962C8B-B14F-4D97-AF65-F5344CB8AC3E}">
        <p14:creationId xmlns:p14="http://schemas.microsoft.com/office/powerpoint/2010/main" val="1726617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F75AD06-DFC4-4B3A-8490-330823D0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C587C93-0840-40DF-96D5-D1F2137E64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19F39E5D-4C51-4B88-BDE4-F6C9784536C6}"/>
              </a:ext>
            </a:extLst>
          </p:cNvPr>
          <p:cNvSpPr>
            <a:spLocks noGrp="1"/>
          </p:cNvSpPr>
          <p:nvPr>
            <p:ph type="title"/>
          </p:nvPr>
        </p:nvSpPr>
        <p:spPr>
          <a:xfrm>
            <a:off x="804672" y="1401859"/>
            <a:ext cx="4130185" cy="4054282"/>
          </a:xfrm>
        </p:spPr>
        <p:txBody>
          <a:bodyPr vert="horz" lIns="91440" tIns="45720" rIns="91440" bIns="45720" rtlCol="0" anchor="ctr">
            <a:normAutofit/>
          </a:bodyPr>
          <a:lstStyle/>
          <a:p>
            <a:r>
              <a:rPr lang="en-US" sz="3600" kern="1200" dirty="0">
                <a:solidFill>
                  <a:schemeClr val="tx2"/>
                </a:solidFill>
                <a:latin typeface="+mj-lt"/>
                <a:ea typeface="+mj-ea"/>
                <a:cs typeface="+mj-cs"/>
              </a:rPr>
              <a:t>Video  over de opening van de </a:t>
            </a:r>
            <a:r>
              <a:rPr lang="en-US" sz="3600" kern="1200" dirty="0" err="1">
                <a:solidFill>
                  <a:schemeClr val="tx2"/>
                </a:solidFill>
                <a:latin typeface="+mj-lt"/>
                <a:ea typeface="+mj-ea"/>
                <a:cs typeface="+mj-cs"/>
              </a:rPr>
              <a:t>Korvel</a:t>
            </a:r>
            <a:r>
              <a:rPr lang="en-US" sz="3600" kern="1200" dirty="0">
                <a:solidFill>
                  <a:schemeClr val="tx2"/>
                </a:solidFill>
                <a:latin typeface="+mj-lt"/>
                <a:ea typeface="+mj-ea"/>
                <a:cs typeface="+mj-cs"/>
              </a:rPr>
              <a:t> </a:t>
            </a:r>
            <a:r>
              <a:rPr lang="en-US" sz="3600" kern="1200" dirty="0" err="1">
                <a:solidFill>
                  <a:schemeClr val="tx2"/>
                </a:solidFill>
                <a:latin typeface="+mj-lt"/>
                <a:ea typeface="+mj-ea"/>
                <a:cs typeface="+mj-cs"/>
              </a:rPr>
              <a:t>moestuin</a:t>
            </a:r>
            <a:endParaRPr lang="en-US" sz="3600" kern="1200" dirty="0">
              <a:solidFill>
                <a:schemeClr val="tx2"/>
              </a:solidFill>
              <a:latin typeface="+mj-lt"/>
              <a:ea typeface="+mj-ea"/>
              <a:cs typeface="+mj-cs"/>
            </a:endParaRPr>
          </a:p>
        </p:txBody>
      </p:sp>
      <p:grpSp>
        <p:nvGrpSpPr>
          <p:cNvPr id="12" name="Group 11">
            <a:extLst>
              <a:ext uri="{FF2B5EF4-FFF2-40B4-BE49-F238E27FC236}">
                <a16:creationId xmlns:a16="http://schemas.microsoft.com/office/drawing/2014/main" id="{5E02D55A-F529-4B19-BAF9-F63240A7B4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3839" y="0"/>
            <a:ext cx="4324865" cy="2641149"/>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60367E3C-3947-493D-9458-5955DB20AE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E8D9785-21DB-4CE6-B138-2999AD6161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3AA5AD5-8F29-4165-8112-305DDDDDD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A4EC0CF-F38F-4D7F-B48D-9A26E814D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hthoek 2">
            <a:extLst>
              <a:ext uri="{FF2B5EF4-FFF2-40B4-BE49-F238E27FC236}">
                <a16:creationId xmlns:a16="http://schemas.microsoft.com/office/drawing/2014/main" id="{D68EE3F0-844B-4489-B811-9A163D7ADDB2}"/>
              </a:ext>
            </a:extLst>
          </p:cNvPr>
          <p:cNvSpPr/>
          <p:nvPr/>
        </p:nvSpPr>
        <p:spPr>
          <a:xfrm>
            <a:off x="5258789" y="1401859"/>
            <a:ext cx="6128539" cy="3751732"/>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endParaRPr lang="en-US" dirty="0">
              <a:solidFill>
                <a:schemeClr val="tx2"/>
              </a:solidFill>
            </a:endParaRPr>
          </a:p>
          <a:p>
            <a:pPr>
              <a:lnSpc>
                <a:spcPct val="90000"/>
              </a:lnSpc>
              <a:spcAft>
                <a:spcPts val="600"/>
              </a:spcAft>
            </a:pPr>
            <a:r>
              <a:rPr lang="en-US" sz="2000" b="1" dirty="0" err="1">
                <a:solidFill>
                  <a:schemeClr val="tx2"/>
                </a:solidFill>
              </a:rPr>
              <a:t>Kijkopdracht</a:t>
            </a:r>
            <a:r>
              <a:rPr lang="en-US" sz="2000" b="1" dirty="0">
                <a:solidFill>
                  <a:schemeClr val="tx2"/>
                </a:solidFill>
              </a:rPr>
              <a:t>: </a:t>
            </a:r>
          </a:p>
          <a:p>
            <a:pPr marL="457200" indent="-228600">
              <a:lnSpc>
                <a:spcPct val="90000"/>
              </a:lnSpc>
              <a:spcAft>
                <a:spcPts val="600"/>
              </a:spcAft>
              <a:buFont typeface="Arial" panose="020B0604020202020204" pitchFamily="34" charset="0"/>
              <a:buChar char="•"/>
            </a:pPr>
            <a:r>
              <a:rPr lang="en-US" sz="2000" b="1" dirty="0">
                <a:solidFill>
                  <a:schemeClr val="tx2"/>
                </a:solidFill>
              </a:rPr>
              <a:t>Wat is het </a:t>
            </a:r>
            <a:r>
              <a:rPr lang="en-US" sz="2000" b="1" dirty="0" err="1">
                <a:solidFill>
                  <a:schemeClr val="tx2"/>
                </a:solidFill>
              </a:rPr>
              <a:t>startpunt</a:t>
            </a:r>
            <a:r>
              <a:rPr lang="en-US" sz="2000" b="1" dirty="0">
                <a:solidFill>
                  <a:schemeClr val="tx2"/>
                </a:solidFill>
              </a:rPr>
              <a:t> van </a:t>
            </a:r>
            <a:r>
              <a:rPr lang="en-US" sz="2000" b="1" dirty="0" err="1">
                <a:solidFill>
                  <a:schemeClr val="tx2"/>
                </a:solidFill>
              </a:rPr>
              <a:t>deze</a:t>
            </a:r>
            <a:r>
              <a:rPr lang="en-US" sz="2000" b="1" dirty="0">
                <a:solidFill>
                  <a:schemeClr val="tx2"/>
                </a:solidFill>
              </a:rPr>
              <a:t> </a:t>
            </a:r>
            <a:r>
              <a:rPr lang="en-US" sz="2000" b="1" dirty="0" err="1">
                <a:solidFill>
                  <a:schemeClr val="tx2"/>
                </a:solidFill>
              </a:rPr>
              <a:t>tuin</a:t>
            </a:r>
            <a:r>
              <a:rPr lang="en-US" sz="2000" b="1" dirty="0">
                <a:solidFill>
                  <a:schemeClr val="tx2"/>
                </a:solidFill>
              </a:rPr>
              <a:t> </a:t>
            </a:r>
            <a:r>
              <a:rPr lang="en-US" sz="2000" b="1" dirty="0" err="1">
                <a:solidFill>
                  <a:schemeClr val="tx2"/>
                </a:solidFill>
              </a:rPr>
              <a:t>geweest</a:t>
            </a:r>
            <a:r>
              <a:rPr lang="en-US" sz="2000" b="1" dirty="0">
                <a:solidFill>
                  <a:schemeClr val="tx2"/>
                </a:solidFill>
              </a:rPr>
              <a:t>?</a:t>
            </a:r>
          </a:p>
          <a:p>
            <a:pPr marL="457200" indent="-228600">
              <a:lnSpc>
                <a:spcPct val="90000"/>
              </a:lnSpc>
              <a:spcAft>
                <a:spcPts val="600"/>
              </a:spcAft>
              <a:buFont typeface="Arial" panose="020B0604020202020204" pitchFamily="34" charset="0"/>
              <a:buChar char="•"/>
            </a:pPr>
            <a:r>
              <a:rPr lang="en-US" sz="2000" b="1" dirty="0">
                <a:solidFill>
                  <a:schemeClr val="tx2"/>
                </a:solidFill>
              </a:rPr>
              <a:t>Van </a:t>
            </a:r>
            <a:r>
              <a:rPr lang="en-US" sz="2000" b="1" dirty="0" err="1">
                <a:solidFill>
                  <a:schemeClr val="tx2"/>
                </a:solidFill>
              </a:rPr>
              <a:t>wie</a:t>
            </a:r>
            <a:r>
              <a:rPr lang="en-US" sz="2000" b="1" dirty="0">
                <a:solidFill>
                  <a:schemeClr val="tx2"/>
                </a:solidFill>
              </a:rPr>
              <a:t> is de </a:t>
            </a:r>
            <a:r>
              <a:rPr lang="en-US" sz="2000" b="1" dirty="0" err="1">
                <a:solidFill>
                  <a:schemeClr val="tx2"/>
                </a:solidFill>
              </a:rPr>
              <a:t>grond</a:t>
            </a:r>
            <a:r>
              <a:rPr lang="en-US" sz="2000" b="1" dirty="0">
                <a:solidFill>
                  <a:schemeClr val="tx2"/>
                </a:solidFill>
              </a:rPr>
              <a:t>?</a:t>
            </a:r>
          </a:p>
          <a:p>
            <a:pPr marL="457200" indent="-228600">
              <a:lnSpc>
                <a:spcPct val="90000"/>
              </a:lnSpc>
              <a:spcAft>
                <a:spcPts val="600"/>
              </a:spcAft>
              <a:buFont typeface="Arial" panose="020B0604020202020204" pitchFamily="34" charset="0"/>
              <a:buChar char="•"/>
            </a:pPr>
            <a:r>
              <a:rPr lang="en-US" sz="2000" b="1" dirty="0" err="1">
                <a:solidFill>
                  <a:schemeClr val="tx2"/>
                </a:solidFill>
              </a:rPr>
              <a:t>Welke</a:t>
            </a:r>
            <a:r>
              <a:rPr lang="en-US" sz="2000" b="1" dirty="0">
                <a:solidFill>
                  <a:schemeClr val="tx2"/>
                </a:solidFill>
              </a:rPr>
              <a:t> </a:t>
            </a:r>
            <a:r>
              <a:rPr lang="en-US" sz="2000" b="1" dirty="0" err="1">
                <a:solidFill>
                  <a:schemeClr val="tx2"/>
                </a:solidFill>
              </a:rPr>
              <a:t>organisaties</a:t>
            </a:r>
            <a:r>
              <a:rPr lang="en-US" sz="2000" b="1" dirty="0">
                <a:solidFill>
                  <a:schemeClr val="tx2"/>
                </a:solidFill>
              </a:rPr>
              <a:t> </a:t>
            </a:r>
            <a:r>
              <a:rPr lang="en-US" sz="2000" b="1" dirty="0" err="1">
                <a:solidFill>
                  <a:schemeClr val="tx2"/>
                </a:solidFill>
              </a:rPr>
              <a:t>zijn</a:t>
            </a:r>
            <a:r>
              <a:rPr lang="en-US" sz="2000" b="1" dirty="0">
                <a:solidFill>
                  <a:schemeClr val="tx2"/>
                </a:solidFill>
              </a:rPr>
              <a:t> </a:t>
            </a:r>
            <a:r>
              <a:rPr lang="en-US" sz="2000" b="1" dirty="0" err="1">
                <a:solidFill>
                  <a:schemeClr val="tx2"/>
                </a:solidFill>
              </a:rPr>
              <a:t>erbij</a:t>
            </a:r>
            <a:r>
              <a:rPr lang="en-US" sz="2000" b="1" dirty="0">
                <a:solidFill>
                  <a:schemeClr val="tx2"/>
                </a:solidFill>
              </a:rPr>
              <a:t> </a:t>
            </a:r>
            <a:r>
              <a:rPr lang="en-US" sz="2000" b="1" dirty="0" err="1">
                <a:solidFill>
                  <a:schemeClr val="tx2"/>
                </a:solidFill>
              </a:rPr>
              <a:t>betrokken</a:t>
            </a:r>
            <a:r>
              <a:rPr lang="en-US" sz="2000" b="1" dirty="0">
                <a:solidFill>
                  <a:schemeClr val="tx2"/>
                </a:solidFill>
              </a:rPr>
              <a:t> (</a:t>
            </a:r>
            <a:r>
              <a:rPr lang="en-US" sz="2000" b="1" dirty="0" err="1">
                <a:solidFill>
                  <a:schemeClr val="tx2"/>
                </a:solidFill>
              </a:rPr>
              <a:t>geweest</a:t>
            </a:r>
            <a:r>
              <a:rPr lang="en-US" sz="2000" b="1" dirty="0">
                <a:solidFill>
                  <a:schemeClr val="tx2"/>
                </a:solidFill>
              </a:rPr>
              <a:t>)?</a:t>
            </a:r>
          </a:p>
          <a:p>
            <a:pPr marL="457200" indent="-228600">
              <a:lnSpc>
                <a:spcPct val="90000"/>
              </a:lnSpc>
              <a:spcAft>
                <a:spcPts val="600"/>
              </a:spcAft>
              <a:buFont typeface="Arial" panose="020B0604020202020204" pitchFamily="34" charset="0"/>
              <a:buChar char="•"/>
            </a:pPr>
            <a:r>
              <a:rPr lang="en-US" sz="2000" b="1" dirty="0">
                <a:solidFill>
                  <a:schemeClr val="tx2"/>
                </a:solidFill>
              </a:rPr>
              <a:t>Wat </a:t>
            </a:r>
            <a:r>
              <a:rPr lang="en-US" sz="2000" b="1" dirty="0" err="1">
                <a:solidFill>
                  <a:schemeClr val="tx2"/>
                </a:solidFill>
              </a:rPr>
              <a:t>zijn</a:t>
            </a:r>
            <a:r>
              <a:rPr lang="en-US" sz="2000" b="1" dirty="0">
                <a:solidFill>
                  <a:schemeClr val="tx2"/>
                </a:solidFill>
              </a:rPr>
              <a:t> de </a:t>
            </a:r>
            <a:r>
              <a:rPr lang="en-US" sz="2000" b="1" dirty="0" err="1">
                <a:solidFill>
                  <a:schemeClr val="tx2"/>
                </a:solidFill>
              </a:rPr>
              <a:t>belangrijkste</a:t>
            </a:r>
            <a:r>
              <a:rPr lang="en-US" sz="2000" b="1" dirty="0">
                <a:solidFill>
                  <a:schemeClr val="tx2"/>
                </a:solidFill>
              </a:rPr>
              <a:t> </a:t>
            </a:r>
            <a:r>
              <a:rPr lang="en-US" sz="2000" b="1" dirty="0" err="1">
                <a:solidFill>
                  <a:schemeClr val="tx2"/>
                </a:solidFill>
              </a:rPr>
              <a:t>doelen</a:t>
            </a:r>
            <a:r>
              <a:rPr lang="en-US" sz="2000" b="1" dirty="0">
                <a:solidFill>
                  <a:schemeClr val="tx2"/>
                </a:solidFill>
              </a:rPr>
              <a:t>?</a:t>
            </a:r>
          </a:p>
          <a:p>
            <a:pPr marL="457200" indent="-228600">
              <a:lnSpc>
                <a:spcPct val="90000"/>
              </a:lnSpc>
              <a:spcAft>
                <a:spcPts val="600"/>
              </a:spcAft>
              <a:buFont typeface="Arial" panose="020B0604020202020204" pitchFamily="34" charset="0"/>
              <a:buChar char="•"/>
            </a:pPr>
            <a:r>
              <a:rPr lang="en-US" sz="2000" b="1" dirty="0">
                <a:solidFill>
                  <a:schemeClr val="tx2"/>
                </a:solidFill>
              </a:rPr>
              <a:t>Op </a:t>
            </a:r>
            <a:r>
              <a:rPr lang="en-US" sz="2000" b="1" dirty="0" err="1">
                <a:solidFill>
                  <a:schemeClr val="tx2"/>
                </a:solidFill>
              </a:rPr>
              <a:t>welke</a:t>
            </a:r>
            <a:r>
              <a:rPr lang="en-US" sz="2000" b="1" dirty="0">
                <a:solidFill>
                  <a:schemeClr val="tx2"/>
                </a:solidFill>
              </a:rPr>
              <a:t> </a:t>
            </a:r>
            <a:r>
              <a:rPr lang="en-US" sz="2000" b="1" dirty="0" err="1">
                <a:solidFill>
                  <a:schemeClr val="tx2"/>
                </a:solidFill>
              </a:rPr>
              <a:t>manier</a:t>
            </a:r>
            <a:r>
              <a:rPr lang="en-US" sz="2000" b="1" dirty="0">
                <a:solidFill>
                  <a:schemeClr val="tx2"/>
                </a:solidFill>
              </a:rPr>
              <a:t> is </a:t>
            </a:r>
            <a:r>
              <a:rPr lang="en-US" sz="2000" b="1" dirty="0" err="1">
                <a:solidFill>
                  <a:schemeClr val="tx2"/>
                </a:solidFill>
              </a:rPr>
              <a:t>dit</a:t>
            </a:r>
            <a:r>
              <a:rPr lang="en-US" sz="2000" b="1" dirty="0">
                <a:solidFill>
                  <a:schemeClr val="tx2"/>
                </a:solidFill>
              </a:rPr>
              <a:t> </a:t>
            </a:r>
            <a:r>
              <a:rPr lang="en-US" sz="2000" b="1" dirty="0" err="1">
                <a:solidFill>
                  <a:schemeClr val="tx2"/>
                </a:solidFill>
              </a:rPr>
              <a:t>een</a:t>
            </a:r>
            <a:r>
              <a:rPr lang="en-US" sz="2000" b="1" dirty="0">
                <a:solidFill>
                  <a:schemeClr val="tx2"/>
                </a:solidFill>
              </a:rPr>
              <a:t> ‘</a:t>
            </a:r>
            <a:r>
              <a:rPr lang="en-US" sz="2000" b="1" dirty="0" err="1">
                <a:solidFill>
                  <a:schemeClr val="tx2"/>
                </a:solidFill>
              </a:rPr>
              <a:t>burgerinitiatief</a:t>
            </a:r>
            <a:r>
              <a:rPr lang="en-US" sz="2000" b="1" dirty="0">
                <a:solidFill>
                  <a:schemeClr val="tx2"/>
                </a:solidFill>
              </a:rPr>
              <a:t>’? </a:t>
            </a:r>
          </a:p>
          <a:p>
            <a:pPr marL="457200" indent="-228600">
              <a:lnSpc>
                <a:spcPct val="90000"/>
              </a:lnSpc>
              <a:spcAft>
                <a:spcPts val="600"/>
              </a:spcAft>
              <a:buFont typeface="Arial" panose="020B0604020202020204" pitchFamily="34" charset="0"/>
              <a:buChar char="•"/>
            </a:pPr>
            <a:r>
              <a:rPr lang="en-US" sz="2000" b="1" dirty="0">
                <a:solidFill>
                  <a:schemeClr val="tx2"/>
                </a:solidFill>
              </a:rPr>
              <a:t>Wat voor </a:t>
            </a:r>
            <a:r>
              <a:rPr lang="en-US" sz="2000" b="1" dirty="0" err="1">
                <a:solidFill>
                  <a:schemeClr val="tx2"/>
                </a:solidFill>
              </a:rPr>
              <a:t>activiteiten</a:t>
            </a:r>
            <a:r>
              <a:rPr lang="en-US" sz="2000" b="1" dirty="0">
                <a:solidFill>
                  <a:schemeClr val="tx2"/>
                </a:solidFill>
              </a:rPr>
              <a:t> </a:t>
            </a:r>
            <a:r>
              <a:rPr lang="en-US" sz="2000" b="1" dirty="0" err="1">
                <a:solidFill>
                  <a:schemeClr val="tx2"/>
                </a:solidFill>
              </a:rPr>
              <a:t>vinden</a:t>
            </a:r>
            <a:r>
              <a:rPr lang="en-US" sz="2000" b="1" dirty="0">
                <a:solidFill>
                  <a:schemeClr val="tx2"/>
                </a:solidFill>
              </a:rPr>
              <a:t> </a:t>
            </a:r>
            <a:r>
              <a:rPr lang="en-US" sz="2000" b="1" dirty="0" err="1">
                <a:solidFill>
                  <a:schemeClr val="tx2"/>
                </a:solidFill>
              </a:rPr>
              <a:t>er</a:t>
            </a:r>
            <a:r>
              <a:rPr lang="en-US" sz="2000" b="1" dirty="0">
                <a:solidFill>
                  <a:schemeClr val="tx2"/>
                </a:solidFill>
              </a:rPr>
              <a:t> in de </a:t>
            </a:r>
            <a:r>
              <a:rPr lang="en-US" sz="2000" b="1" dirty="0" err="1">
                <a:solidFill>
                  <a:schemeClr val="tx2"/>
                </a:solidFill>
              </a:rPr>
              <a:t>tuin</a:t>
            </a:r>
            <a:r>
              <a:rPr lang="en-US" sz="2000" b="1" dirty="0">
                <a:solidFill>
                  <a:schemeClr val="tx2"/>
                </a:solidFill>
              </a:rPr>
              <a:t> </a:t>
            </a:r>
            <a:r>
              <a:rPr lang="en-US" sz="2000" b="1" dirty="0" err="1">
                <a:solidFill>
                  <a:schemeClr val="tx2"/>
                </a:solidFill>
              </a:rPr>
              <a:t>plaats</a:t>
            </a:r>
            <a:r>
              <a:rPr lang="en-US" sz="2000" b="1" dirty="0">
                <a:solidFill>
                  <a:schemeClr val="tx2"/>
                </a:solidFill>
              </a:rPr>
              <a:t>?</a:t>
            </a:r>
          </a:p>
          <a:p>
            <a:pPr marL="457200" indent="-228600">
              <a:lnSpc>
                <a:spcPct val="90000"/>
              </a:lnSpc>
              <a:spcAft>
                <a:spcPts val="600"/>
              </a:spcAft>
              <a:buFont typeface="Arial" panose="020B0604020202020204" pitchFamily="34" charset="0"/>
              <a:buChar char="•"/>
            </a:pPr>
            <a:r>
              <a:rPr lang="en-US" sz="2000" b="1" dirty="0" err="1">
                <a:solidFill>
                  <a:schemeClr val="tx2"/>
                </a:solidFill>
              </a:rPr>
              <a:t>Welke</a:t>
            </a:r>
            <a:r>
              <a:rPr lang="en-US" sz="2000" b="1" dirty="0">
                <a:solidFill>
                  <a:schemeClr val="tx2"/>
                </a:solidFill>
              </a:rPr>
              <a:t> </a:t>
            </a:r>
            <a:r>
              <a:rPr lang="en-US" sz="2000" b="1" dirty="0" err="1">
                <a:solidFill>
                  <a:schemeClr val="tx2"/>
                </a:solidFill>
              </a:rPr>
              <a:t>doelgroepen</a:t>
            </a:r>
            <a:r>
              <a:rPr lang="en-US" sz="2000" b="1" dirty="0">
                <a:solidFill>
                  <a:schemeClr val="tx2"/>
                </a:solidFill>
              </a:rPr>
              <a:t> </a:t>
            </a:r>
            <a:r>
              <a:rPr lang="en-US" sz="2000" b="1" dirty="0" err="1">
                <a:solidFill>
                  <a:schemeClr val="tx2"/>
                </a:solidFill>
              </a:rPr>
              <a:t>zijn</a:t>
            </a:r>
            <a:r>
              <a:rPr lang="en-US" sz="2000" b="1" dirty="0">
                <a:solidFill>
                  <a:schemeClr val="tx2"/>
                </a:solidFill>
              </a:rPr>
              <a:t> </a:t>
            </a:r>
            <a:r>
              <a:rPr lang="en-US" sz="2000" b="1" dirty="0" err="1">
                <a:solidFill>
                  <a:schemeClr val="tx2"/>
                </a:solidFill>
              </a:rPr>
              <a:t>betrokken</a:t>
            </a:r>
            <a:r>
              <a:rPr lang="en-US" sz="2000" b="1" dirty="0">
                <a:solidFill>
                  <a:schemeClr val="tx2"/>
                </a:solidFill>
              </a:rPr>
              <a:t> </a:t>
            </a:r>
            <a:r>
              <a:rPr lang="en-US" sz="2000" b="1" dirty="0" err="1">
                <a:solidFill>
                  <a:schemeClr val="tx2"/>
                </a:solidFill>
              </a:rPr>
              <a:t>bij</a:t>
            </a:r>
            <a:r>
              <a:rPr lang="en-US" sz="2000" b="1" dirty="0">
                <a:solidFill>
                  <a:schemeClr val="tx2"/>
                </a:solidFill>
              </a:rPr>
              <a:t> de </a:t>
            </a:r>
            <a:r>
              <a:rPr lang="en-US" sz="2000" b="1" dirty="0" err="1">
                <a:solidFill>
                  <a:schemeClr val="tx2"/>
                </a:solidFill>
              </a:rPr>
              <a:t>tuin</a:t>
            </a:r>
            <a:r>
              <a:rPr lang="en-US" sz="2000" b="1" dirty="0">
                <a:solidFill>
                  <a:schemeClr val="tx2"/>
                </a:solidFill>
              </a:rPr>
              <a:t>? </a:t>
            </a:r>
          </a:p>
        </p:txBody>
      </p:sp>
      <p:grpSp>
        <p:nvGrpSpPr>
          <p:cNvPr id="18" name="Group 17">
            <a:extLst>
              <a:ext uri="{FF2B5EF4-FFF2-40B4-BE49-F238E27FC236}">
                <a16:creationId xmlns:a16="http://schemas.microsoft.com/office/drawing/2014/main" id="{47A3A52F-BCB3-444D-9372-EE018B135C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8535970" y="4114799"/>
            <a:ext cx="3655725" cy="2743201"/>
            <a:chOff x="-305" y="-1"/>
            <a:chExt cx="3832880" cy="2876136"/>
          </a:xfrm>
        </p:grpSpPr>
        <p:sp>
          <p:nvSpPr>
            <p:cNvPr id="19" name="Freeform: Shape 18">
              <a:extLst>
                <a:ext uri="{FF2B5EF4-FFF2-40B4-BE49-F238E27FC236}">
                  <a16:creationId xmlns:a16="http://schemas.microsoft.com/office/drawing/2014/main" id="{91E32C13-DED6-4967-85B8-68DD77103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8DDA515-BC6A-47FB-951E-E1E7928750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97EEFA7-6787-4EC0-8284-6D3D273061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A9621AC-50AB-4B43-896D-78FE571A38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hthoek 3">
            <a:extLst>
              <a:ext uri="{FF2B5EF4-FFF2-40B4-BE49-F238E27FC236}">
                <a16:creationId xmlns:a16="http://schemas.microsoft.com/office/drawing/2014/main" id="{D851E061-972F-4561-AC3C-7D94518D5099}"/>
              </a:ext>
            </a:extLst>
          </p:cNvPr>
          <p:cNvSpPr/>
          <p:nvPr/>
        </p:nvSpPr>
        <p:spPr>
          <a:xfrm>
            <a:off x="882660" y="847861"/>
            <a:ext cx="9805660" cy="369332"/>
          </a:xfrm>
          <a:prstGeom prst="rect">
            <a:avLst/>
          </a:prstGeom>
        </p:spPr>
        <p:txBody>
          <a:bodyPr wrap="square">
            <a:spAutoFit/>
          </a:bodyPr>
          <a:lstStyle/>
          <a:p>
            <a:r>
              <a:rPr lang="nl-NL" dirty="0"/>
              <a:t>https://www.facebook.com/EnergyGardenKorvel/videos/580059092473874/</a:t>
            </a:r>
          </a:p>
        </p:txBody>
      </p:sp>
    </p:spTree>
    <p:extLst>
      <p:ext uri="{BB962C8B-B14F-4D97-AF65-F5344CB8AC3E}">
        <p14:creationId xmlns:p14="http://schemas.microsoft.com/office/powerpoint/2010/main" val="3993658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81957-221F-484C-8AED-432CAE4D6799}"/>
              </a:ext>
            </a:extLst>
          </p:cNvPr>
          <p:cNvSpPr>
            <a:spLocks noGrp="1"/>
          </p:cNvSpPr>
          <p:nvPr>
            <p:ph type="title"/>
          </p:nvPr>
        </p:nvSpPr>
        <p:spPr/>
        <p:txBody>
          <a:bodyPr/>
          <a:lstStyle/>
          <a:p>
            <a:r>
              <a:rPr lang="nl-NL" dirty="0">
                <a:solidFill>
                  <a:schemeClr val="accent6"/>
                </a:solidFill>
              </a:rPr>
              <a:t>Functie van groen in stedelijke omgeving</a:t>
            </a:r>
          </a:p>
        </p:txBody>
      </p:sp>
      <p:sp>
        <p:nvSpPr>
          <p:cNvPr id="3" name="Rechthoek 2">
            <a:extLst>
              <a:ext uri="{FF2B5EF4-FFF2-40B4-BE49-F238E27FC236}">
                <a16:creationId xmlns:a16="http://schemas.microsoft.com/office/drawing/2014/main" id="{C859E881-FDEE-46B0-B0E3-2206788D1CEC}"/>
              </a:ext>
            </a:extLst>
          </p:cNvPr>
          <p:cNvSpPr/>
          <p:nvPr/>
        </p:nvSpPr>
        <p:spPr>
          <a:xfrm>
            <a:off x="923925" y="1614785"/>
            <a:ext cx="9296400" cy="646331"/>
          </a:xfrm>
          <a:prstGeom prst="rect">
            <a:avLst/>
          </a:prstGeom>
          <a:solidFill>
            <a:schemeClr val="accent6">
              <a:lumMod val="20000"/>
              <a:lumOff val="80000"/>
            </a:schemeClr>
          </a:solidFill>
        </p:spPr>
        <p:txBody>
          <a:bodyPr wrap="square">
            <a:spAutoFit/>
          </a:bodyPr>
          <a:lstStyle/>
          <a:p>
            <a:r>
              <a:rPr lang="nl-NL" b="0" i="0" dirty="0">
                <a:solidFill>
                  <a:srgbClr val="333333"/>
                </a:solidFill>
                <a:effectLst/>
                <a:latin typeface="verdana" panose="020B0604030504040204" pitchFamily="34" charset="0"/>
              </a:rPr>
              <a:t>Groen in de stad is heel belangrijk voor de klimaatbestendigheid van de stad en de leefbaarheid voor de inwoners.</a:t>
            </a:r>
            <a:endParaRPr lang="nl-NL" dirty="0"/>
          </a:p>
        </p:txBody>
      </p:sp>
      <p:sp>
        <p:nvSpPr>
          <p:cNvPr id="4" name="Rechthoek 3">
            <a:extLst>
              <a:ext uri="{FF2B5EF4-FFF2-40B4-BE49-F238E27FC236}">
                <a16:creationId xmlns:a16="http://schemas.microsoft.com/office/drawing/2014/main" id="{2AA01B94-7FEF-4EAB-B798-24758D90EAE4}"/>
              </a:ext>
            </a:extLst>
          </p:cNvPr>
          <p:cNvSpPr/>
          <p:nvPr/>
        </p:nvSpPr>
        <p:spPr>
          <a:xfrm>
            <a:off x="838200" y="2488272"/>
            <a:ext cx="899160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1.    Groen vermindert de kans op wateroverlast</a:t>
            </a:r>
          </a:p>
        </p:txBody>
      </p:sp>
      <p:sp>
        <p:nvSpPr>
          <p:cNvPr id="5" name="Rechthoek 4">
            <a:extLst>
              <a:ext uri="{FF2B5EF4-FFF2-40B4-BE49-F238E27FC236}">
                <a16:creationId xmlns:a16="http://schemas.microsoft.com/office/drawing/2014/main" id="{CBD5058F-63AE-4EDE-B7A3-D3A035A0650C}"/>
              </a:ext>
            </a:extLst>
          </p:cNvPr>
          <p:cNvSpPr/>
          <p:nvPr/>
        </p:nvSpPr>
        <p:spPr>
          <a:xfrm>
            <a:off x="838200" y="2967335"/>
            <a:ext cx="531267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2.    Groen verkoelt de stad in de zomer</a:t>
            </a:r>
          </a:p>
        </p:txBody>
      </p:sp>
      <p:sp>
        <p:nvSpPr>
          <p:cNvPr id="6" name="Rechthoek 5">
            <a:extLst>
              <a:ext uri="{FF2B5EF4-FFF2-40B4-BE49-F238E27FC236}">
                <a16:creationId xmlns:a16="http://schemas.microsoft.com/office/drawing/2014/main" id="{EF3F4C07-9409-400A-B98D-8D2ADE351456}"/>
              </a:ext>
            </a:extLst>
          </p:cNvPr>
          <p:cNvSpPr/>
          <p:nvPr/>
        </p:nvSpPr>
        <p:spPr>
          <a:xfrm>
            <a:off x="838200" y="3429000"/>
            <a:ext cx="10001250"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3.    Groen draagt bij aan een betere gezondheid en een hoger welzijn</a:t>
            </a:r>
          </a:p>
        </p:txBody>
      </p:sp>
      <p:sp>
        <p:nvSpPr>
          <p:cNvPr id="7" name="Rechthoek 6">
            <a:extLst>
              <a:ext uri="{FF2B5EF4-FFF2-40B4-BE49-F238E27FC236}">
                <a16:creationId xmlns:a16="http://schemas.microsoft.com/office/drawing/2014/main" id="{9741B6F8-5177-4557-8F39-3148B948903B}"/>
              </a:ext>
            </a:extLst>
          </p:cNvPr>
          <p:cNvSpPr/>
          <p:nvPr/>
        </p:nvSpPr>
        <p:spPr>
          <a:xfrm>
            <a:off x="838200" y="3908063"/>
            <a:ext cx="5456943"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4.    Groen draagt bij aan sociale cohesie</a:t>
            </a:r>
          </a:p>
        </p:txBody>
      </p:sp>
      <p:sp>
        <p:nvSpPr>
          <p:cNvPr id="8" name="Rechthoek 7">
            <a:extLst>
              <a:ext uri="{FF2B5EF4-FFF2-40B4-BE49-F238E27FC236}">
                <a16:creationId xmlns:a16="http://schemas.microsoft.com/office/drawing/2014/main" id="{1378657C-5D8D-4407-8AB7-D2A59CCDCAC0}"/>
              </a:ext>
            </a:extLst>
          </p:cNvPr>
          <p:cNvSpPr/>
          <p:nvPr/>
        </p:nvSpPr>
        <p:spPr>
          <a:xfrm>
            <a:off x="838200" y="4411250"/>
            <a:ext cx="3554178"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5.    Groen trekt bedrijven</a:t>
            </a:r>
          </a:p>
        </p:txBody>
      </p:sp>
      <p:sp>
        <p:nvSpPr>
          <p:cNvPr id="9" name="Rechthoek 8">
            <a:extLst>
              <a:ext uri="{FF2B5EF4-FFF2-40B4-BE49-F238E27FC236}">
                <a16:creationId xmlns:a16="http://schemas.microsoft.com/office/drawing/2014/main" id="{7609FC43-F228-4A37-BCBC-4A60C56E2199}"/>
              </a:ext>
            </a:extLst>
          </p:cNvPr>
          <p:cNvSpPr/>
          <p:nvPr/>
        </p:nvSpPr>
        <p:spPr>
          <a:xfrm>
            <a:off x="838200" y="4914437"/>
            <a:ext cx="4743606" cy="369332"/>
          </a:xfrm>
          <a:prstGeom prst="rect">
            <a:avLst/>
          </a:prstGeom>
        </p:spPr>
        <p:txBody>
          <a:bodyPr wrap="none">
            <a:spAutoFit/>
          </a:bodyPr>
          <a:lstStyle/>
          <a:p>
            <a:pPr fontAlgn="base"/>
            <a:r>
              <a:rPr lang="nl-NL" b="1" i="0" dirty="0">
                <a:solidFill>
                  <a:srgbClr val="333333"/>
                </a:solidFill>
                <a:effectLst/>
                <a:latin typeface="verdana" panose="020B0604030504040204" pitchFamily="34" charset="0"/>
              </a:rPr>
              <a:t>6.    Groen zorgt voor biodiversiteit</a:t>
            </a:r>
          </a:p>
        </p:txBody>
      </p:sp>
      <p:sp>
        <p:nvSpPr>
          <p:cNvPr id="10" name="Rechthoek 9">
            <a:extLst>
              <a:ext uri="{FF2B5EF4-FFF2-40B4-BE49-F238E27FC236}">
                <a16:creationId xmlns:a16="http://schemas.microsoft.com/office/drawing/2014/main" id="{FD00CEBD-DD0F-4835-9720-436BCDEC5C0B}"/>
              </a:ext>
            </a:extLst>
          </p:cNvPr>
          <p:cNvSpPr/>
          <p:nvPr/>
        </p:nvSpPr>
        <p:spPr>
          <a:xfrm>
            <a:off x="838200" y="5417624"/>
            <a:ext cx="9915525" cy="369332"/>
          </a:xfrm>
          <a:prstGeom prst="rect">
            <a:avLst/>
          </a:prstGeom>
        </p:spPr>
        <p:txBody>
          <a:bodyPr wrap="square">
            <a:spAutoFit/>
          </a:bodyPr>
          <a:lstStyle/>
          <a:p>
            <a:pPr fontAlgn="base"/>
            <a:r>
              <a:rPr lang="nl-NL" b="1" i="0" dirty="0">
                <a:solidFill>
                  <a:srgbClr val="333333"/>
                </a:solidFill>
                <a:effectLst/>
                <a:latin typeface="verdana" panose="020B0604030504040204" pitchFamily="34" charset="0"/>
              </a:rPr>
              <a:t>7.    Groen verhoogt de waarde van huizen en kantoren</a:t>
            </a:r>
          </a:p>
        </p:txBody>
      </p:sp>
      <p:sp>
        <p:nvSpPr>
          <p:cNvPr id="12" name="Tekstballon: ovaal 11">
            <a:extLst>
              <a:ext uri="{FF2B5EF4-FFF2-40B4-BE49-F238E27FC236}">
                <a16:creationId xmlns:a16="http://schemas.microsoft.com/office/drawing/2014/main" id="{1E5E80F3-EA6C-4F6C-BE45-D71AB27BAC17}"/>
              </a:ext>
            </a:extLst>
          </p:cNvPr>
          <p:cNvSpPr/>
          <p:nvPr/>
        </p:nvSpPr>
        <p:spPr>
          <a:xfrm>
            <a:off x="8843962" y="5292326"/>
            <a:ext cx="2752725" cy="1166916"/>
          </a:xfrm>
          <a:prstGeom prst="wedgeEllipseCallout">
            <a:avLst>
              <a:gd name="adj1" fmla="val -57144"/>
              <a:gd name="adj2" fmla="val -8930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Welke functies heeft </a:t>
            </a:r>
          </a:p>
          <a:p>
            <a:pPr algn="ctr"/>
            <a:r>
              <a:rPr lang="nl-NL" dirty="0">
                <a:solidFill>
                  <a:schemeClr val="tx1"/>
                </a:solidFill>
              </a:rPr>
              <a:t>de </a:t>
            </a:r>
            <a:r>
              <a:rPr lang="nl-NL" dirty="0" err="1">
                <a:solidFill>
                  <a:schemeClr val="tx1"/>
                </a:solidFill>
              </a:rPr>
              <a:t>Korvel</a:t>
            </a:r>
            <a:r>
              <a:rPr lang="nl-NL" dirty="0">
                <a:solidFill>
                  <a:schemeClr val="tx1"/>
                </a:solidFill>
              </a:rPr>
              <a:t> tuin?</a:t>
            </a:r>
          </a:p>
        </p:txBody>
      </p:sp>
    </p:spTree>
    <p:extLst>
      <p:ext uri="{BB962C8B-B14F-4D97-AF65-F5344CB8AC3E}">
        <p14:creationId xmlns:p14="http://schemas.microsoft.com/office/powerpoint/2010/main" val="3063112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9A78C47B-BA68-4C19-9327-44C322394BB0}"/>
              </a:ext>
            </a:extLst>
          </p:cNvPr>
          <p:cNvSpPr>
            <a:spLocks noGrp="1"/>
          </p:cNvSpPr>
          <p:nvPr>
            <p:ph type="title"/>
          </p:nvPr>
        </p:nvSpPr>
        <p:spPr>
          <a:xfrm>
            <a:off x="1925415" y="2822318"/>
            <a:ext cx="8799603" cy="2031055"/>
          </a:xfrm>
        </p:spPr>
        <p:txBody>
          <a:bodyPr vert="horz" lIns="91440" tIns="45720" rIns="91440" bIns="45720" rtlCol="0" anchor="b">
            <a:normAutofit fontScale="90000"/>
          </a:bodyPr>
          <a:lstStyle/>
          <a:p>
            <a:pPr algn="ctr"/>
            <a:r>
              <a:rPr lang="en-US" sz="4000" kern="1200" dirty="0" err="1">
                <a:solidFill>
                  <a:schemeClr val="tx2"/>
                </a:solidFill>
                <a:latin typeface="+mj-lt"/>
                <a:ea typeface="+mj-ea"/>
                <a:cs typeface="+mj-cs"/>
              </a:rPr>
              <a:t>Opdracht</a:t>
            </a:r>
            <a:r>
              <a:rPr lang="en-US" sz="4000" dirty="0">
                <a:solidFill>
                  <a:schemeClr val="tx2"/>
                </a:solidFill>
              </a:rPr>
              <a:t>:</a:t>
            </a:r>
            <a:br>
              <a:rPr lang="en-US" sz="4000" dirty="0">
                <a:solidFill>
                  <a:schemeClr val="tx2"/>
                </a:solidFill>
              </a:rPr>
            </a:br>
            <a:r>
              <a:rPr lang="nl-NL" sz="4000" dirty="0">
                <a:solidFill>
                  <a:schemeClr val="tx2"/>
                </a:solidFill>
              </a:rPr>
              <a:t>iedere groep onderzoekt een van de functies, leest de tekst en zet over max. 5 minuten een korte samenvatting in de chat.  </a:t>
            </a:r>
            <a:br>
              <a:rPr lang="en-US" sz="4000" dirty="0">
                <a:solidFill>
                  <a:schemeClr val="tx2"/>
                </a:solidFill>
              </a:rPr>
            </a:br>
            <a:endParaRPr lang="en-US" sz="4000" kern="1200" dirty="0">
              <a:solidFill>
                <a:schemeClr val="tx2"/>
              </a:solidFill>
              <a:latin typeface="+mj-lt"/>
              <a:ea typeface="+mj-ea"/>
              <a:cs typeface="+mj-cs"/>
            </a:endParaRPr>
          </a:p>
        </p:txBody>
      </p:sp>
      <p:sp>
        <p:nvSpPr>
          <p:cNvPr id="3" name="Rechthoek 2">
            <a:extLst>
              <a:ext uri="{FF2B5EF4-FFF2-40B4-BE49-F238E27FC236}">
                <a16:creationId xmlns:a16="http://schemas.microsoft.com/office/drawing/2014/main" id="{7EB4EE27-DD48-4334-A996-0A5F97311965}"/>
              </a:ext>
            </a:extLst>
          </p:cNvPr>
          <p:cNvSpPr/>
          <p:nvPr/>
        </p:nvSpPr>
        <p:spPr>
          <a:xfrm>
            <a:off x="1659468" y="1096061"/>
            <a:ext cx="9772650" cy="369332"/>
          </a:xfrm>
          <a:prstGeom prst="rect">
            <a:avLst/>
          </a:prstGeom>
        </p:spPr>
        <p:txBody>
          <a:bodyPr wrap="square">
            <a:spAutoFit/>
          </a:bodyPr>
          <a:lstStyle/>
          <a:p>
            <a:pPr>
              <a:spcAft>
                <a:spcPts val="600"/>
              </a:spcAft>
            </a:pPr>
            <a:r>
              <a:rPr lang="nl-NL" dirty="0">
                <a:hlinkClick r:id="rId2"/>
              </a:rPr>
              <a:t>https://www.wur.nl/nl/show-longread/Zeven-redenen-om-te-investeren-in-een-groene-stad.htm</a:t>
            </a:r>
            <a:endParaRPr lang="nl-NL" dirty="0"/>
          </a:p>
        </p:txBody>
      </p:sp>
    </p:spTree>
    <p:extLst>
      <p:ext uri="{BB962C8B-B14F-4D97-AF65-F5344CB8AC3E}">
        <p14:creationId xmlns:p14="http://schemas.microsoft.com/office/powerpoint/2010/main" val="207117760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981</Words>
  <Application>Microsoft Office PowerPoint</Application>
  <PresentationFormat>Breedbeeld</PresentationFormat>
  <Paragraphs>117</Paragraphs>
  <Slides>16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16</vt:i4>
      </vt:variant>
    </vt:vector>
  </HeadingPairs>
  <TitlesOfParts>
    <vt:vector size="22" baseType="lpstr">
      <vt:lpstr>Arial</vt:lpstr>
      <vt:lpstr>Calibri</vt:lpstr>
      <vt:lpstr>Calibri Light</vt:lpstr>
      <vt:lpstr>Impact</vt:lpstr>
      <vt:lpstr>verdana</vt:lpstr>
      <vt:lpstr>Kantoorthema</vt:lpstr>
      <vt:lpstr>De Korvel-moestuin; samen een stuk grond gebruiken</vt:lpstr>
      <vt:lpstr>Programma van deze les:</vt:lpstr>
      <vt:lpstr>Korte terugblik les 1</vt:lpstr>
      <vt:lpstr>Stadstuinen</vt:lpstr>
      <vt:lpstr>PowerPoint-presentatie</vt:lpstr>
      <vt:lpstr>Voorbeeld: stadstuin Korvel </vt:lpstr>
      <vt:lpstr>Video  over de opening van de Korvel moestuin</vt:lpstr>
      <vt:lpstr>Functie van groen in stedelijke omgeving</vt:lpstr>
      <vt:lpstr>Opdracht: iedere groep onderzoekt een van de functies, leest de tekst en zet over max. 5 minuten een korte samenvatting in de chat.   </vt:lpstr>
      <vt:lpstr>PowerPoint-presentatie</vt:lpstr>
      <vt:lpstr>Bewonersparticipatie</vt:lpstr>
      <vt:lpstr>Bewonersparticipatie</vt:lpstr>
      <vt:lpstr>Vormen van bewonersparticipatie</vt:lpstr>
      <vt:lpstr>PowerPoint-presentatie</vt:lpstr>
      <vt:lpstr>Opdracht voor volgende week: </vt:lpstr>
      <vt:lpstr>Bedankt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Korvel-moestuin; samen een stuk grond gebruiken</dc:title>
  <dc:creator>Pascalle Cup</dc:creator>
  <cp:lastModifiedBy>Pascalle Cup</cp:lastModifiedBy>
  <cp:revision>4</cp:revision>
  <cp:lastPrinted>2020-05-12T12:41:19Z</cp:lastPrinted>
  <dcterms:created xsi:type="dcterms:W3CDTF">2020-05-12T12:28:11Z</dcterms:created>
  <dcterms:modified xsi:type="dcterms:W3CDTF">2020-05-12T12:50:00Z</dcterms:modified>
</cp:coreProperties>
</file>